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Semi Bold"/>
      <p:regular r:id="rId17"/>
    </p:embeddedFont>
    <p:embeddedFont>
      <p:font typeface="Crimson Pro Semi Bold"/>
      <p:regular r:id="rId18"/>
    </p:embeddedFont>
    <p:embeddedFont>
      <p:font typeface="Crimson Pro Semi Bold"/>
      <p:regular r:id="rId19"/>
    </p:embeddedFont>
    <p:embeddedFont>
      <p:font typeface="Crimson Pro Semi Bold"/>
      <p:regular r:id="rId20"/>
    </p:embeddedFont>
    <p:embeddedFont>
      <p:font typeface="Heebo"/>
      <p:regular r:id="rId21"/>
    </p:embeddedFont>
    <p:embeddedFont>
      <p:font typeface="Heeb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152D4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D47">
              <a:alpha val="80000"/>
            </a:srgbClr>
          </a:solidFill>
          <a:ln/>
        </p:spPr>
      </p:sp>
      <p:pic>
        <p:nvPicPr>
          <p:cNvPr id="4" name="Image 1" descr="preencoded.png">    </p:cNvPr>
          <p:cNvPicPr>
            <a:picLocks noChangeAspect="1"/>
          </p:cNvPicPr>
          <p:nvPr/>
        </p:nvPicPr>
        <p:blipFill>
          <a:blip r:embed="rId2"/>
          <a:stretch>
            <a:fillRect/>
          </a:stretch>
        </p:blipFill>
        <p:spPr>
          <a:xfrm>
            <a:off x="864037" y="1601629"/>
            <a:ext cx="2441377" cy="1220629"/>
          </a:xfrm>
          <a:prstGeom prst="rect">
            <a:avLst/>
          </a:prstGeom>
        </p:spPr>
      </p:pic>
      <p:sp>
        <p:nvSpPr>
          <p:cNvPr id="5" name="Text 1"/>
          <p:cNvSpPr/>
          <p:nvPr/>
        </p:nvSpPr>
        <p:spPr>
          <a:xfrm>
            <a:off x="4517827" y="1546146"/>
            <a:ext cx="5043964"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6" name="Image 2" descr="preencoded.png">    </p:cNvPr>
          <p:cNvPicPr>
            <a:picLocks noChangeAspect="1"/>
          </p:cNvPicPr>
          <p:nvPr/>
        </p:nvPicPr>
        <p:blipFill>
          <a:blip r:embed="rId3"/>
          <a:stretch>
            <a:fillRect/>
          </a:stretch>
        </p:blipFill>
        <p:spPr>
          <a:xfrm>
            <a:off x="11847433" y="1601629"/>
            <a:ext cx="1933932" cy="1933932"/>
          </a:xfrm>
          <a:prstGeom prst="rect">
            <a:avLst/>
          </a:prstGeom>
        </p:spPr>
      </p:pic>
      <p:sp>
        <p:nvSpPr>
          <p:cNvPr id="7" name="Text 2"/>
          <p:cNvSpPr/>
          <p:nvPr/>
        </p:nvSpPr>
        <p:spPr>
          <a:xfrm>
            <a:off x="864037" y="4183499"/>
            <a:ext cx="12463820" cy="771525"/>
          </a:xfrm>
          <a:prstGeom prst="rect">
            <a:avLst/>
          </a:prstGeom>
          <a:noFill/>
          <a:ln/>
        </p:spPr>
        <p:txBody>
          <a:bodyPr wrap="none" lIns="0" tIns="0" rIns="0" bIns="0" rtlCol="0" anchor="t"/>
          <a:lstStyle/>
          <a:p>
            <a:pPr algn="l" indent="0" marL="0">
              <a:lnSpc>
                <a:spcPts val="6050"/>
              </a:lnSpc>
              <a:buNone/>
            </a:pPr>
            <a:r>
              <a:rPr lang="en-US" sz="4850" dirty="0">
                <a:solidFill>
                  <a:srgbClr val="FFFFFF"/>
                </a:solidFill>
                <a:latin typeface="Crimson Pro Semi Bold" pitchFamily="34" charset="0"/>
                <a:ea typeface="Crimson Pro Semi Bold" pitchFamily="34" charset="-122"/>
                <a:cs typeface="Crimson Pro Semi Bold" pitchFamily="34" charset="-120"/>
              </a:rPr>
              <a:t>Initiation à l'Informatique : Votre Guide Complet</a:t>
            </a:r>
            <a:endParaRPr lang="en-US" sz="4850" dirty="0"/>
          </a:p>
        </p:txBody>
      </p:sp>
      <p:sp>
        <p:nvSpPr>
          <p:cNvPr id="8" name="Text 3"/>
          <p:cNvSpPr/>
          <p:nvPr/>
        </p:nvSpPr>
        <p:spPr>
          <a:xfrm>
            <a:off x="864037" y="5325308"/>
            <a:ext cx="12902327" cy="1580198"/>
          </a:xfrm>
          <a:prstGeom prst="rect">
            <a:avLst/>
          </a:prstGeom>
          <a:noFill/>
          <a:ln/>
        </p:spPr>
        <p:txBody>
          <a:bodyPr wrap="square" lIns="0" tIns="0" rIns="0" bIns="0" rtlCol="0" anchor="t"/>
          <a:lstStyle/>
          <a:p>
            <a:pPr algn="l" indent="0" marL="0">
              <a:lnSpc>
                <a:spcPts val="3100"/>
              </a:lnSpc>
              <a:buNone/>
            </a:pPr>
            <a:r>
              <a:rPr lang="en-US" sz="1900" dirty="0">
                <a:solidFill>
                  <a:srgbClr val="FFFFFF"/>
                </a:solidFill>
                <a:latin typeface="Heebo" pitchFamily="34" charset="0"/>
                <a:ea typeface="Heebo" pitchFamily="34" charset="-122"/>
                <a:cs typeface="Heebo" pitchFamily="34" charset="-120"/>
              </a:rPr>
              <a:t>Ce support de cours est conçu pour les débutants souhaitant acquérir les bases de l'informatique. Nous explorerons les définitions fondamentales, le fonctionnement d'un ordinateur, sa personnalisation, l'utilisation d'Internet, et la gestion des fichiers et dossiers. Chaque section est structurée pour faciliter une compréhension progressive et pratique, vous permettant de maîtriser les outils numériques essentiels du quotidien.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1150" y="719614"/>
            <a:ext cx="7728347" cy="563523"/>
          </a:xfrm>
          <a:prstGeom prst="rect">
            <a:avLst/>
          </a:prstGeom>
          <a:noFill/>
          <a:ln/>
        </p:spPr>
        <p:txBody>
          <a:bodyPr wrap="none" lIns="0" tIns="0" rIns="0" bIns="0" rtlCol="0" anchor="t"/>
          <a:lstStyle/>
          <a:p>
            <a:pPr algn="l" indent="0" marL="0">
              <a:lnSpc>
                <a:spcPts val="4400"/>
              </a:lnSpc>
              <a:buNone/>
            </a:pPr>
            <a:r>
              <a:rPr lang="en-US" sz="3550" dirty="0">
                <a:solidFill>
                  <a:srgbClr val="152D47"/>
                </a:solidFill>
                <a:latin typeface="Crimson Pro Semi Bold" pitchFamily="34" charset="0"/>
                <a:ea typeface="Crimson Pro Semi Bold" pitchFamily="34" charset="-122"/>
                <a:cs typeface="Crimson Pro Semi Bold" pitchFamily="34" charset="-120"/>
              </a:rPr>
              <a:t>Déplacer et Organiser Fichiers et Dossiers</a:t>
            </a:r>
            <a:endParaRPr lang="en-US" sz="3550" dirty="0"/>
          </a:p>
        </p:txBody>
      </p:sp>
      <p:sp>
        <p:nvSpPr>
          <p:cNvPr id="3" name="Text 1"/>
          <p:cNvSpPr/>
          <p:nvPr/>
        </p:nvSpPr>
        <p:spPr>
          <a:xfrm>
            <a:off x="631150" y="1643777"/>
            <a:ext cx="13368099" cy="577215"/>
          </a:xfrm>
          <a:prstGeom prst="rect">
            <a:avLst/>
          </a:prstGeom>
          <a:noFill/>
          <a:ln/>
        </p:spPr>
        <p:txBody>
          <a:bodyPr wrap="squar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Savoir déplacer des fichiers et des dossiers est crucial pour maintenir un environnement de travail ordonné et efficace. Vous pouvez les organiser sur le bureau ou à l'intérieur d'autres dossiers.</a:t>
            </a:r>
            <a:endParaRPr lang="en-US" sz="1400" dirty="0"/>
          </a:p>
        </p:txBody>
      </p:sp>
      <p:sp>
        <p:nvSpPr>
          <p:cNvPr id="4" name="Text 2"/>
          <p:cNvSpPr/>
          <p:nvPr/>
        </p:nvSpPr>
        <p:spPr>
          <a:xfrm>
            <a:off x="631150" y="2491502"/>
            <a:ext cx="2705100" cy="338138"/>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Déplacer des Dossiers</a:t>
            </a:r>
            <a:endParaRPr lang="en-US" sz="2100" dirty="0"/>
          </a:p>
        </p:txBody>
      </p:sp>
      <p:sp>
        <p:nvSpPr>
          <p:cNvPr id="5" name="Text 3"/>
          <p:cNvSpPr/>
          <p:nvPr/>
        </p:nvSpPr>
        <p:spPr>
          <a:xfrm>
            <a:off x="631150" y="3100149"/>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Sur le Bureau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Cliquez et faites glisser le dossier à l'emplacement désiré sur le bureau. Vous pouvez aussi le faire glisser du dossier "Documents" vers le bureau.</a:t>
            </a:r>
            <a:endParaRPr lang="en-US" sz="1400" dirty="0"/>
          </a:p>
        </p:txBody>
      </p:sp>
      <p:sp>
        <p:nvSpPr>
          <p:cNvPr id="6" name="Text 4"/>
          <p:cNvSpPr/>
          <p:nvPr/>
        </p:nvSpPr>
        <p:spPr>
          <a:xfrm>
            <a:off x="631150" y="3451860"/>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Créer un Dossier dans un Dossier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Ouvrez le dossier parent, puis cliquez droit à l'intérieur &gt; "Nouveau" &gt; "Dossier". Cela crée une hiérarchie.</a:t>
            </a:r>
            <a:endParaRPr lang="en-US" sz="1400" dirty="0"/>
          </a:p>
        </p:txBody>
      </p:sp>
      <p:sp>
        <p:nvSpPr>
          <p:cNvPr id="7" name="Text 5"/>
          <p:cNvSpPr/>
          <p:nvPr/>
        </p:nvSpPr>
        <p:spPr>
          <a:xfrm>
            <a:off x="631150" y="3803571"/>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Déplacer un Dossier dans un Dossier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Cliquez et faites glisser le dossier que vous voulez déplacer et déposez-le sur le dossier de destination.</a:t>
            </a:r>
            <a:endParaRPr lang="en-US" sz="1400" dirty="0"/>
          </a:p>
        </p:txBody>
      </p:sp>
      <p:sp>
        <p:nvSpPr>
          <p:cNvPr id="8" name="Text 6"/>
          <p:cNvSpPr/>
          <p:nvPr/>
        </p:nvSpPr>
        <p:spPr>
          <a:xfrm>
            <a:off x="631150" y="4155281"/>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Du Dossier vers le Bureau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Ouvrez le dossier, cliquez et faites glisser le sous-dossier désiré vers le bureau.</a:t>
            </a:r>
            <a:endParaRPr lang="en-US" sz="1400" dirty="0"/>
          </a:p>
        </p:txBody>
      </p:sp>
      <p:sp>
        <p:nvSpPr>
          <p:cNvPr id="9" name="Text 7"/>
          <p:cNvSpPr/>
          <p:nvPr/>
        </p:nvSpPr>
        <p:spPr>
          <a:xfrm>
            <a:off x="631150" y="4714399"/>
            <a:ext cx="2705100" cy="338138"/>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Gestion des Fichiers</a:t>
            </a:r>
            <a:endParaRPr lang="en-US" sz="2100" dirty="0"/>
          </a:p>
        </p:txBody>
      </p:sp>
      <p:sp>
        <p:nvSpPr>
          <p:cNvPr id="10" name="Text 8"/>
          <p:cNvSpPr/>
          <p:nvPr/>
        </p:nvSpPr>
        <p:spPr>
          <a:xfrm>
            <a:off x="631150" y="5323046"/>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Créer un Fichier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Dans un dossier, cliquez droit &gt; "Nouveau" et choisissez le type de fichier (ex: "Document texte", "Document Microsoft Word").</a:t>
            </a:r>
            <a:endParaRPr lang="en-US" sz="1400" dirty="0"/>
          </a:p>
        </p:txBody>
      </p:sp>
      <p:sp>
        <p:nvSpPr>
          <p:cNvPr id="11" name="Text 9"/>
          <p:cNvSpPr/>
          <p:nvPr/>
        </p:nvSpPr>
        <p:spPr>
          <a:xfrm>
            <a:off x="631150" y="5674757"/>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Renommer, Supprimer, Ouvrir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Les mêmes procédures que pour les dossiers : clic droit sur le fichier, puis l'option souhaitée.</a:t>
            </a:r>
            <a:endParaRPr lang="en-US" sz="1400" dirty="0"/>
          </a:p>
        </p:txBody>
      </p:sp>
      <p:sp>
        <p:nvSpPr>
          <p:cNvPr id="12" name="Text 10"/>
          <p:cNvSpPr/>
          <p:nvPr/>
        </p:nvSpPr>
        <p:spPr>
          <a:xfrm>
            <a:off x="631150" y="6026468"/>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Déplacer un Fichier sur le Bureau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Cliquez et faites glisser le fichier depuis son emplacement (ex: "Documents") vers le bureau.</a:t>
            </a:r>
            <a:endParaRPr lang="en-US" sz="1400" dirty="0"/>
          </a:p>
        </p:txBody>
      </p:sp>
      <p:sp>
        <p:nvSpPr>
          <p:cNvPr id="13" name="Text 11"/>
          <p:cNvSpPr/>
          <p:nvPr/>
        </p:nvSpPr>
        <p:spPr>
          <a:xfrm>
            <a:off x="631150" y="6378178"/>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Déplacer un Fichier dans un Dossier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Cliquez et faites glisser le fichier et déposez-le sur le dossier de destination. Vous pouvez aussi le couper/copier et le coller.</a:t>
            </a:r>
            <a:endParaRPr lang="en-US" sz="1400" dirty="0"/>
          </a:p>
        </p:txBody>
      </p:sp>
      <p:sp>
        <p:nvSpPr>
          <p:cNvPr id="14" name="Text 12"/>
          <p:cNvSpPr/>
          <p:nvPr/>
        </p:nvSpPr>
        <p:spPr>
          <a:xfrm>
            <a:off x="631150" y="6729889"/>
            <a:ext cx="13368099" cy="28860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C4C4D"/>
                </a:solidFill>
                <a:latin typeface="Heebo" pitchFamily="34" charset="0"/>
                <a:ea typeface="Heebo" pitchFamily="34" charset="-122"/>
                <a:cs typeface="Heebo" pitchFamily="34" charset="-120"/>
              </a:rPr>
              <a:t>Du Dossier vers le Bureau :</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Ouvrez le dossier, cliquez et faites glisser le fichier souhaité vers le bureau.</a:t>
            </a:r>
            <a:endParaRPr lang="en-US" sz="1400" dirty="0"/>
          </a:p>
        </p:txBody>
      </p:sp>
      <p:sp>
        <p:nvSpPr>
          <p:cNvPr id="15" name="Text 13"/>
          <p:cNvSpPr/>
          <p:nvPr/>
        </p:nvSpPr>
        <p:spPr>
          <a:xfrm>
            <a:off x="631150" y="7221379"/>
            <a:ext cx="13368099" cy="288608"/>
          </a:xfrm>
          <a:prstGeom prst="rect">
            <a:avLst/>
          </a:prstGeom>
          <a:noFill/>
          <a:ln/>
        </p:spPr>
        <p:txBody>
          <a:bodyPr wrap="non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Ces compétences de base en gestion de fichiers vous permettront d'organiser efficacement vos informations numériques et de gagner du temps.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18555" y="643771"/>
            <a:ext cx="12993291" cy="1461611"/>
          </a:xfrm>
          <a:prstGeom prst="rect">
            <a:avLst/>
          </a:prstGeom>
          <a:noFill/>
          <a:ln/>
        </p:spPr>
        <p:txBody>
          <a:bodyPr wrap="square" lIns="0" tIns="0" rIns="0" bIns="0" rtlCol="0" anchor="t"/>
          <a:lstStyle/>
          <a:p>
            <a:pPr algn="l" indent="0" marL="0">
              <a:lnSpc>
                <a:spcPts val="5750"/>
              </a:lnSpc>
              <a:buNone/>
            </a:pPr>
            <a:r>
              <a:rPr lang="en-US" sz="4600" dirty="0">
                <a:solidFill>
                  <a:srgbClr val="152D47"/>
                </a:solidFill>
                <a:latin typeface="Crimson Pro Semi Bold" pitchFamily="34" charset="0"/>
                <a:ea typeface="Crimson Pro Semi Bold" pitchFamily="34" charset="-122"/>
                <a:cs typeface="Crimson Pro Semi Bold" pitchFamily="34" charset="-120"/>
              </a:rPr>
              <a:t>Comprendre l'Ordinateur : Définitions et Composants Clés</a:t>
            </a:r>
            <a:endParaRPr lang="en-US" sz="4600" dirty="0"/>
          </a:p>
        </p:txBody>
      </p:sp>
      <p:sp>
        <p:nvSpPr>
          <p:cNvPr id="3" name="Text 1"/>
          <p:cNvSpPr/>
          <p:nvPr/>
        </p:nvSpPr>
        <p:spPr>
          <a:xfrm>
            <a:off x="818555" y="2573060"/>
            <a:ext cx="12993291" cy="1496378"/>
          </a:xfrm>
          <a:prstGeom prst="rect">
            <a:avLst/>
          </a:prstGeom>
          <a:noFill/>
          <a:ln/>
        </p:spPr>
        <p:txBody>
          <a:bodyPr wrap="square" lIns="0" tIns="0" rIns="0" bIns="0" rtlCol="0" anchor="t"/>
          <a:lstStyle/>
          <a:p>
            <a:pPr algn="l" indent="0" marL="0">
              <a:lnSpc>
                <a:spcPts val="2900"/>
              </a:lnSpc>
              <a:buNone/>
            </a:pPr>
            <a:r>
              <a:rPr lang="en-US" sz="1800" dirty="0">
                <a:solidFill>
                  <a:srgbClr val="4C4C4D"/>
                </a:solidFill>
                <a:latin typeface="Heebo" pitchFamily="34" charset="0"/>
                <a:ea typeface="Heebo" pitchFamily="34" charset="-122"/>
                <a:cs typeface="Heebo" pitchFamily="34" charset="-120"/>
              </a:rPr>
              <a:t>L'informatique est la science du traitement automatique de l'information par des machines. Au cœur de cette science se trouve l'ordinateur, un appareil électronique capable de traiter des données, d'effectuer des calculs et d'exécuter des programmes. Un ordinateur est un système complexe composé de plusieurs parties, chacune ayant un rôle spécifique dans son fonctionnement global.</a:t>
            </a:r>
            <a:endParaRPr lang="en-US" sz="1800" dirty="0"/>
          </a:p>
        </p:txBody>
      </p:sp>
      <p:pic>
        <p:nvPicPr>
          <p:cNvPr id="4" name="Image 0" descr="preencoded.png">    </p:cNvPr>
          <p:cNvPicPr>
            <a:picLocks noChangeAspect="1"/>
          </p:cNvPicPr>
          <p:nvPr/>
        </p:nvPicPr>
        <p:blipFill>
          <a:blip r:embed="rId1"/>
          <a:stretch>
            <a:fillRect/>
          </a:stretch>
        </p:blipFill>
        <p:spPr>
          <a:xfrm>
            <a:off x="818555" y="4332565"/>
            <a:ext cx="584716" cy="584716"/>
          </a:xfrm>
          <a:prstGeom prst="rect">
            <a:avLst/>
          </a:prstGeom>
        </p:spPr>
      </p:pic>
      <p:sp>
        <p:nvSpPr>
          <p:cNvPr id="5" name="Text 2"/>
          <p:cNvSpPr/>
          <p:nvPr/>
        </p:nvSpPr>
        <p:spPr>
          <a:xfrm>
            <a:off x="818555" y="5209580"/>
            <a:ext cx="3161705" cy="365522"/>
          </a:xfrm>
          <a:prstGeom prst="rect">
            <a:avLst/>
          </a:prstGeom>
          <a:noFill/>
          <a:ln/>
        </p:spPr>
        <p:txBody>
          <a:bodyPr wrap="none" lIns="0" tIns="0" rIns="0" bIns="0" rtlCol="0" anchor="t"/>
          <a:lstStyle/>
          <a:p>
            <a:pPr algn="l" indent="0" marL="0">
              <a:lnSpc>
                <a:spcPts val="2850"/>
              </a:lnSpc>
              <a:buNone/>
            </a:pPr>
            <a:r>
              <a:rPr lang="en-US" sz="2300" dirty="0">
                <a:solidFill>
                  <a:srgbClr val="4C4C4D"/>
                </a:solidFill>
                <a:latin typeface="Crimson Pro Semi Bold" pitchFamily="34" charset="0"/>
                <a:ea typeface="Crimson Pro Semi Bold" pitchFamily="34" charset="-122"/>
                <a:cs typeface="Crimson Pro Semi Bold" pitchFamily="34" charset="-120"/>
              </a:rPr>
              <a:t>Définition de l'Ordinateur</a:t>
            </a:r>
            <a:endParaRPr lang="en-US" sz="2300" dirty="0"/>
          </a:p>
        </p:txBody>
      </p:sp>
      <p:sp>
        <p:nvSpPr>
          <p:cNvPr id="6" name="Text 3"/>
          <p:cNvSpPr/>
          <p:nvPr/>
        </p:nvSpPr>
        <p:spPr>
          <a:xfrm>
            <a:off x="818555" y="5715357"/>
            <a:ext cx="4136231" cy="1122283"/>
          </a:xfrm>
          <a:prstGeom prst="rect">
            <a:avLst/>
          </a:prstGeom>
          <a:noFill/>
          <a:ln/>
        </p:spPr>
        <p:txBody>
          <a:bodyPr wrap="square" lIns="0" tIns="0" rIns="0" bIns="0" rtlCol="0" anchor="t"/>
          <a:lstStyle/>
          <a:p>
            <a:pPr algn="l" indent="0" marL="0">
              <a:lnSpc>
                <a:spcPts val="2900"/>
              </a:lnSpc>
              <a:buNone/>
            </a:pPr>
            <a:r>
              <a:rPr lang="en-US" sz="1800" dirty="0">
                <a:solidFill>
                  <a:srgbClr val="4C4C4D"/>
                </a:solidFill>
                <a:latin typeface="Heebo" pitchFamily="34" charset="0"/>
                <a:ea typeface="Heebo" pitchFamily="34" charset="-122"/>
                <a:cs typeface="Heebo" pitchFamily="34" charset="-120"/>
              </a:rPr>
              <a:t>Un appareil électronique qui manipule l'information ou les données selon une liste d'instructions stockées.</a:t>
            </a:r>
            <a:endParaRPr lang="en-US" sz="1800" dirty="0"/>
          </a:p>
        </p:txBody>
      </p:sp>
      <p:pic>
        <p:nvPicPr>
          <p:cNvPr id="7" name="Image 1" descr="preencoded.png">    </p:cNvPr>
          <p:cNvPicPr>
            <a:picLocks noChangeAspect="1"/>
          </p:cNvPicPr>
          <p:nvPr/>
        </p:nvPicPr>
        <p:blipFill>
          <a:blip r:embed="rId2"/>
          <a:stretch>
            <a:fillRect/>
          </a:stretch>
        </p:blipFill>
        <p:spPr>
          <a:xfrm>
            <a:off x="5247084" y="4332565"/>
            <a:ext cx="584716" cy="584716"/>
          </a:xfrm>
          <a:prstGeom prst="rect">
            <a:avLst/>
          </a:prstGeom>
        </p:spPr>
      </p:pic>
      <p:sp>
        <p:nvSpPr>
          <p:cNvPr id="8" name="Text 4"/>
          <p:cNvSpPr/>
          <p:nvPr/>
        </p:nvSpPr>
        <p:spPr>
          <a:xfrm>
            <a:off x="5247084" y="5209580"/>
            <a:ext cx="3233380" cy="365522"/>
          </a:xfrm>
          <a:prstGeom prst="rect">
            <a:avLst/>
          </a:prstGeom>
          <a:noFill/>
          <a:ln/>
        </p:spPr>
        <p:txBody>
          <a:bodyPr wrap="none" lIns="0" tIns="0" rIns="0" bIns="0" rtlCol="0" anchor="t"/>
          <a:lstStyle/>
          <a:p>
            <a:pPr algn="l" indent="0" marL="0">
              <a:lnSpc>
                <a:spcPts val="2850"/>
              </a:lnSpc>
              <a:buNone/>
            </a:pPr>
            <a:r>
              <a:rPr lang="en-US" sz="2300" dirty="0">
                <a:solidFill>
                  <a:srgbClr val="4C4C4D"/>
                </a:solidFill>
                <a:latin typeface="Crimson Pro Semi Bold" pitchFamily="34" charset="0"/>
                <a:ea typeface="Crimson Pro Semi Bold" pitchFamily="34" charset="-122"/>
                <a:cs typeface="Crimson Pro Semi Bold" pitchFamily="34" charset="-120"/>
              </a:rPr>
              <a:t>Les Composants Essentiels</a:t>
            </a:r>
            <a:endParaRPr lang="en-US" sz="2300" dirty="0"/>
          </a:p>
        </p:txBody>
      </p:sp>
      <p:sp>
        <p:nvSpPr>
          <p:cNvPr id="9" name="Text 5"/>
          <p:cNvSpPr/>
          <p:nvPr/>
        </p:nvSpPr>
        <p:spPr>
          <a:xfrm>
            <a:off x="5247084" y="5715357"/>
            <a:ext cx="4136231" cy="1496378"/>
          </a:xfrm>
          <a:prstGeom prst="rect">
            <a:avLst/>
          </a:prstGeom>
          <a:noFill/>
          <a:ln/>
        </p:spPr>
        <p:txBody>
          <a:bodyPr wrap="square" lIns="0" tIns="0" rIns="0" bIns="0" rtlCol="0" anchor="t"/>
          <a:lstStyle/>
          <a:p>
            <a:pPr algn="l" indent="0" marL="0">
              <a:lnSpc>
                <a:spcPts val="2900"/>
              </a:lnSpc>
              <a:buNone/>
            </a:pPr>
            <a:r>
              <a:rPr lang="en-US" sz="1800" dirty="0">
                <a:solidFill>
                  <a:srgbClr val="4C4C4D"/>
                </a:solidFill>
                <a:latin typeface="Heebo" pitchFamily="34" charset="0"/>
                <a:ea typeface="Heebo" pitchFamily="34" charset="-122"/>
                <a:cs typeface="Heebo" pitchFamily="34" charset="-120"/>
              </a:rPr>
              <a:t>Un ordinateur intègre divers éléments : le processeur, la mémoire vive (RAM), la carte mère, les périphériques d'entrée/sortie, etc.</a:t>
            </a:r>
            <a:endParaRPr lang="en-US" sz="1800" dirty="0"/>
          </a:p>
        </p:txBody>
      </p:sp>
      <p:pic>
        <p:nvPicPr>
          <p:cNvPr id="10" name="Image 2" descr="preencoded.png">    </p:cNvPr>
          <p:cNvPicPr>
            <a:picLocks noChangeAspect="1"/>
          </p:cNvPicPr>
          <p:nvPr/>
        </p:nvPicPr>
        <p:blipFill>
          <a:blip r:embed="rId3"/>
          <a:stretch>
            <a:fillRect/>
          </a:stretch>
        </p:blipFill>
        <p:spPr>
          <a:xfrm>
            <a:off x="9675614" y="4332565"/>
            <a:ext cx="584716" cy="584716"/>
          </a:xfrm>
          <a:prstGeom prst="rect">
            <a:avLst/>
          </a:prstGeom>
        </p:spPr>
      </p:pic>
      <p:sp>
        <p:nvSpPr>
          <p:cNvPr id="11" name="Text 6"/>
          <p:cNvSpPr/>
          <p:nvPr/>
        </p:nvSpPr>
        <p:spPr>
          <a:xfrm>
            <a:off x="9675614" y="5209580"/>
            <a:ext cx="2923580" cy="365522"/>
          </a:xfrm>
          <a:prstGeom prst="rect">
            <a:avLst/>
          </a:prstGeom>
          <a:noFill/>
          <a:ln/>
        </p:spPr>
        <p:txBody>
          <a:bodyPr wrap="none" lIns="0" tIns="0" rIns="0" bIns="0" rtlCol="0" anchor="t"/>
          <a:lstStyle/>
          <a:p>
            <a:pPr algn="l" indent="0" marL="0">
              <a:lnSpc>
                <a:spcPts val="2850"/>
              </a:lnSpc>
              <a:buNone/>
            </a:pPr>
            <a:r>
              <a:rPr lang="en-US" sz="2300" dirty="0">
                <a:solidFill>
                  <a:srgbClr val="4C4C4D"/>
                </a:solidFill>
                <a:latin typeface="Crimson Pro Semi Bold" pitchFamily="34" charset="0"/>
                <a:ea typeface="Crimson Pro Semi Bold" pitchFamily="34" charset="-122"/>
                <a:cs typeface="Crimson Pro Semi Bold" pitchFamily="34" charset="-120"/>
              </a:rPr>
              <a:t>Types d'Ordinateurs</a:t>
            </a:r>
            <a:endParaRPr lang="en-US" sz="2300" dirty="0"/>
          </a:p>
        </p:txBody>
      </p:sp>
      <p:sp>
        <p:nvSpPr>
          <p:cNvPr id="12" name="Text 7"/>
          <p:cNvSpPr/>
          <p:nvPr/>
        </p:nvSpPr>
        <p:spPr>
          <a:xfrm>
            <a:off x="9675614" y="5715357"/>
            <a:ext cx="4136231" cy="1870472"/>
          </a:xfrm>
          <a:prstGeom prst="rect">
            <a:avLst/>
          </a:prstGeom>
          <a:noFill/>
          <a:ln/>
        </p:spPr>
        <p:txBody>
          <a:bodyPr wrap="square" lIns="0" tIns="0" rIns="0" bIns="0" rtlCol="0" anchor="t"/>
          <a:lstStyle/>
          <a:p>
            <a:pPr algn="l" indent="0" marL="0">
              <a:lnSpc>
                <a:spcPts val="2900"/>
              </a:lnSpc>
              <a:buNone/>
            </a:pPr>
            <a:r>
              <a:rPr lang="en-US" sz="1800" dirty="0">
                <a:solidFill>
                  <a:srgbClr val="4C4C4D"/>
                </a:solidFill>
                <a:latin typeface="Heebo" pitchFamily="34" charset="0"/>
                <a:ea typeface="Heebo" pitchFamily="34" charset="-122"/>
                <a:cs typeface="Heebo" pitchFamily="34" charset="-120"/>
              </a:rPr>
              <a:t>Des ordinateurs de bureau aux ordinateurs portables, en passant par les tablettes et les serveurs, chaque type est adapté à des usages spécifiques.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0684" y="703064"/>
            <a:ext cx="11411783" cy="634603"/>
          </a:xfrm>
          <a:prstGeom prst="rect">
            <a:avLst/>
          </a:prstGeom>
          <a:noFill/>
          <a:ln/>
        </p:spPr>
        <p:txBody>
          <a:bodyPr wrap="none" lIns="0" tIns="0" rIns="0" bIns="0" rtlCol="0" anchor="t"/>
          <a:lstStyle/>
          <a:p>
            <a:pPr algn="l" indent="0" marL="0">
              <a:lnSpc>
                <a:spcPts val="4950"/>
              </a:lnSpc>
              <a:buNone/>
            </a:pPr>
            <a:r>
              <a:rPr lang="en-US" sz="3950" dirty="0">
                <a:solidFill>
                  <a:srgbClr val="152D47"/>
                </a:solidFill>
                <a:latin typeface="Crimson Pro Semi Bold" pitchFamily="34" charset="0"/>
                <a:ea typeface="Crimson Pro Semi Bold" pitchFamily="34" charset="-122"/>
                <a:cs typeface="Crimson Pro Semi Bold" pitchFamily="34" charset="-120"/>
              </a:rPr>
              <a:t>Exploration des Composants Internes et Périphériques</a:t>
            </a:r>
            <a:endParaRPr lang="en-US" sz="3950" dirty="0"/>
          </a:p>
        </p:txBody>
      </p:sp>
      <p:sp>
        <p:nvSpPr>
          <p:cNvPr id="3" name="Text 1"/>
          <p:cNvSpPr/>
          <p:nvPr/>
        </p:nvSpPr>
        <p:spPr>
          <a:xfrm>
            <a:off x="710684" y="1743670"/>
            <a:ext cx="13209032" cy="649605"/>
          </a:xfrm>
          <a:prstGeom prst="rect">
            <a:avLst/>
          </a:prstGeom>
          <a:noFill/>
          <a:ln/>
        </p:spPr>
        <p:txBody>
          <a:bodyPr wrap="squar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Pour comprendre le fonctionnement d'un ordinateur, il est essentiel de connaître ses composants principaux, tant internes qu'externes. Chacun joue un rôle vital dans le traitement et le stockage de l'information.</a:t>
            </a:r>
            <a:endParaRPr lang="en-US" sz="1550" dirty="0"/>
          </a:p>
        </p:txBody>
      </p:sp>
      <p:sp>
        <p:nvSpPr>
          <p:cNvPr id="4" name="Text 2"/>
          <p:cNvSpPr/>
          <p:nvPr/>
        </p:nvSpPr>
        <p:spPr>
          <a:xfrm>
            <a:off x="710684" y="2824639"/>
            <a:ext cx="2538174" cy="317302"/>
          </a:xfrm>
          <a:prstGeom prst="rect">
            <a:avLst/>
          </a:prstGeom>
          <a:noFill/>
          <a:ln/>
        </p:spPr>
        <p:txBody>
          <a:bodyPr wrap="none" lIns="0" tIns="0" rIns="0" bIns="0" rtlCol="0" anchor="t"/>
          <a:lstStyle/>
          <a:p>
            <a:pPr algn="l" indent="0" marL="0">
              <a:lnSpc>
                <a:spcPts val="2450"/>
              </a:lnSpc>
              <a:buNone/>
            </a:pPr>
            <a:r>
              <a:rPr lang="en-US" sz="1950" dirty="0">
                <a:solidFill>
                  <a:srgbClr val="152D47"/>
                </a:solidFill>
                <a:latin typeface="Crimson Pro Semi Bold" pitchFamily="34" charset="0"/>
                <a:ea typeface="Crimson Pro Semi Bold" pitchFamily="34" charset="-122"/>
                <a:cs typeface="Crimson Pro Semi Bold" pitchFamily="34" charset="-120"/>
              </a:rPr>
              <a:t>Composants Internes</a:t>
            </a:r>
            <a:endParaRPr lang="en-US" sz="1950" dirty="0"/>
          </a:p>
        </p:txBody>
      </p:sp>
      <p:sp>
        <p:nvSpPr>
          <p:cNvPr id="5" name="Text 3"/>
          <p:cNvSpPr/>
          <p:nvPr/>
        </p:nvSpPr>
        <p:spPr>
          <a:xfrm>
            <a:off x="710684" y="3344942"/>
            <a:ext cx="6356866" cy="974408"/>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RAM (Mémoire Vive)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Stocke temporairement les données des programmes en cours d'exécution. C'est une mémoire volatile, rapide, qui perd ses informations à l'extinction de l'ordinateur.</a:t>
            </a:r>
            <a:endParaRPr lang="en-US" sz="1550" dirty="0"/>
          </a:p>
        </p:txBody>
      </p:sp>
      <p:sp>
        <p:nvSpPr>
          <p:cNvPr id="6" name="Text 4"/>
          <p:cNvSpPr/>
          <p:nvPr/>
        </p:nvSpPr>
        <p:spPr>
          <a:xfrm>
            <a:off x="710684" y="4390311"/>
            <a:ext cx="6356866" cy="974408"/>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Processeur (CPU)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Le "cerveau" de l'ordinateur, exécute les instructions des programmes et traite les données. Sa puissance détermine la vitesse de l'ordinateur.</a:t>
            </a:r>
            <a:endParaRPr lang="en-US" sz="1550" dirty="0"/>
          </a:p>
        </p:txBody>
      </p:sp>
      <p:sp>
        <p:nvSpPr>
          <p:cNvPr id="7" name="Text 5"/>
          <p:cNvSpPr/>
          <p:nvPr/>
        </p:nvSpPr>
        <p:spPr>
          <a:xfrm>
            <a:off x="710684" y="5435679"/>
            <a:ext cx="6356866" cy="974408"/>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Carte Mère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Le circuit imprimé principal qui connecte tous les composants de l'ordinateur entre eux, permettant leur communication.</a:t>
            </a:r>
            <a:endParaRPr lang="en-US" sz="1550" dirty="0"/>
          </a:p>
        </p:txBody>
      </p:sp>
      <p:sp>
        <p:nvSpPr>
          <p:cNvPr id="8" name="Text 6"/>
          <p:cNvSpPr/>
          <p:nvPr/>
        </p:nvSpPr>
        <p:spPr>
          <a:xfrm>
            <a:off x="710684" y="6481048"/>
            <a:ext cx="6356866" cy="974408"/>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Batterie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Fournit l'énergie nécessaire au fonctionnement des ordinateurs portables en l'absence de source d'alimentation externe.</a:t>
            </a:r>
            <a:endParaRPr lang="en-US" sz="1550" dirty="0"/>
          </a:p>
        </p:txBody>
      </p:sp>
      <p:sp>
        <p:nvSpPr>
          <p:cNvPr id="9" name="Text 7"/>
          <p:cNvSpPr/>
          <p:nvPr/>
        </p:nvSpPr>
        <p:spPr>
          <a:xfrm>
            <a:off x="7570470" y="2824639"/>
            <a:ext cx="3279338" cy="317302"/>
          </a:xfrm>
          <a:prstGeom prst="rect">
            <a:avLst/>
          </a:prstGeom>
          <a:noFill/>
          <a:ln/>
        </p:spPr>
        <p:txBody>
          <a:bodyPr wrap="none" lIns="0" tIns="0" rIns="0" bIns="0" rtlCol="0" anchor="t"/>
          <a:lstStyle/>
          <a:p>
            <a:pPr algn="l" indent="0" marL="0">
              <a:lnSpc>
                <a:spcPts val="2450"/>
              </a:lnSpc>
              <a:buNone/>
            </a:pPr>
            <a:r>
              <a:rPr lang="en-US" sz="1950" dirty="0">
                <a:solidFill>
                  <a:srgbClr val="152D47"/>
                </a:solidFill>
                <a:latin typeface="Crimson Pro Semi Bold" pitchFamily="34" charset="0"/>
                <a:ea typeface="Crimson Pro Semi Bold" pitchFamily="34" charset="-122"/>
                <a:cs typeface="Crimson Pro Semi Bold" pitchFamily="34" charset="-120"/>
              </a:rPr>
              <a:t>Périphériques Externes et Ports</a:t>
            </a:r>
            <a:endParaRPr lang="en-US" sz="1950" dirty="0"/>
          </a:p>
        </p:txBody>
      </p:sp>
      <p:sp>
        <p:nvSpPr>
          <p:cNvPr id="10" name="Text 8"/>
          <p:cNvSpPr/>
          <p:nvPr/>
        </p:nvSpPr>
        <p:spPr>
          <a:xfrm>
            <a:off x="7570470" y="3344942"/>
            <a:ext cx="6356866" cy="974408"/>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Ports (USB, HDMI, Ethernet)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Points de connexion pour les périphériques externes tels que les clés USB, les moniteurs ou les câbles réseau.</a:t>
            </a:r>
            <a:endParaRPr lang="en-US" sz="1550" dirty="0"/>
          </a:p>
        </p:txBody>
      </p:sp>
      <p:sp>
        <p:nvSpPr>
          <p:cNvPr id="11" name="Text 9"/>
          <p:cNvSpPr/>
          <p:nvPr/>
        </p:nvSpPr>
        <p:spPr>
          <a:xfrm>
            <a:off x="7570470" y="4390311"/>
            <a:ext cx="6356866" cy="649605"/>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Souris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Périphérique d'entrée qui permet de contrôler le pointeur à l'écran et d'interagir avec l'interface graphique.</a:t>
            </a:r>
            <a:endParaRPr lang="en-US" sz="1550" dirty="0"/>
          </a:p>
        </p:txBody>
      </p:sp>
      <p:sp>
        <p:nvSpPr>
          <p:cNvPr id="12" name="Text 10"/>
          <p:cNvSpPr/>
          <p:nvPr/>
        </p:nvSpPr>
        <p:spPr>
          <a:xfrm>
            <a:off x="7570470" y="5110877"/>
            <a:ext cx="6356866" cy="649605"/>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Clavier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Périphérique d'entrée pour saisir du texte et des commandes.</a:t>
            </a:r>
            <a:endParaRPr lang="en-US" sz="1550" dirty="0"/>
          </a:p>
        </p:txBody>
      </p:sp>
      <p:sp>
        <p:nvSpPr>
          <p:cNvPr id="13" name="Text 11"/>
          <p:cNvSpPr/>
          <p:nvPr/>
        </p:nvSpPr>
        <p:spPr>
          <a:xfrm>
            <a:off x="7570470" y="5831443"/>
            <a:ext cx="6356866" cy="649605"/>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Écran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Périphérique de sortie qui affiche les informations visuelles de l'ordinateur.</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4843" y="654487"/>
            <a:ext cx="11467028" cy="575786"/>
          </a:xfrm>
          <a:prstGeom prst="rect">
            <a:avLst/>
          </a:prstGeom>
          <a:noFill/>
          <a:ln/>
        </p:spPr>
        <p:txBody>
          <a:bodyPr wrap="none" lIns="0" tIns="0" rIns="0" bIns="0" rtlCol="0" anchor="t"/>
          <a:lstStyle/>
          <a:p>
            <a:pPr algn="l" indent="0" marL="0">
              <a:lnSpc>
                <a:spcPts val="45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Maîtriser les Opérations de Base de l'Ordinateur et le Bureau</a:t>
            </a:r>
            <a:endParaRPr lang="en-US" sz="3600" dirty="0"/>
          </a:p>
        </p:txBody>
      </p:sp>
      <p:sp>
        <p:nvSpPr>
          <p:cNvPr id="3" name="Text 1"/>
          <p:cNvSpPr/>
          <p:nvPr/>
        </p:nvSpPr>
        <p:spPr>
          <a:xfrm>
            <a:off x="644843" y="1598771"/>
            <a:ext cx="13340715" cy="589598"/>
          </a:xfrm>
          <a:prstGeom prst="rect">
            <a:avLst/>
          </a:prstGeom>
          <a:noFill/>
          <a:ln/>
        </p:spPr>
        <p:txBody>
          <a:bodyPr wrap="squar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Apprendre à allumer, éteindre et naviguer sur le bureau de l'ordinateur est la première étape pour une utilisation efficace. Ces opérations simples sont fondamentales pour toute interaction.</a:t>
            </a:r>
            <a:endParaRPr lang="en-US" sz="1450" dirty="0"/>
          </a:p>
        </p:txBody>
      </p:sp>
      <p:sp>
        <p:nvSpPr>
          <p:cNvPr id="4" name="Shape 2"/>
          <p:cNvSpPr/>
          <p:nvPr/>
        </p:nvSpPr>
        <p:spPr>
          <a:xfrm>
            <a:off x="644843" y="2395657"/>
            <a:ext cx="414576" cy="414576"/>
          </a:xfrm>
          <a:prstGeom prst="roundRect">
            <a:avLst>
              <a:gd name="adj" fmla="val 6667"/>
            </a:avLst>
          </a:prstGeom>
          <a:solidFill>
            <a:srgbClr val="F2EEEE"/>
          </a:solidFill>
          <a:ln/>
        </p:spPr>
      </p:sp>
      <p:sp>
        <p:nvSpPr>
          <p:cNvPr id="5" name="Text 3"/>
          <p:cNvSpPr/>
          <p:nvPr/>
        </p:nvSpPr>
        <p:spPr>
          <a:xfrm>
            <a:off x="713958" y="2430244"/>
            <a:ext cx="276344" cy="345400"/>
          </a:xfrm>
          <a:prstGeom prst="rect">
            <a:avLst/>
          </a:prstGeom>
          <a:noFill/>
          <a:ln/>
        </p:spPr>
        <p:txBody>
          <a:bodyPr wrap="none" lIns="0" tIns="0" rIns="0" bIns="0" rtlCol="0" anchor="t"/>
          <a:lstStyle/>
          <a:p>
            <a:pPr algn="ctr" indent="0" marL="0">
              <a:lnSpc>
                <a:spcPts val="21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1</a:t>
            </a:r>
            <a:endParaRPr lang="en-US" sz="2150" dirty="0"/>
          </a:p>
        </p:txBody>
      </p:sp>
      <p:sp>
        <p:nvSpPr>
          <p:cNvPr id="6" name="Text 4"/>
          <p:cNvSpPr/>
          <p:nvPr/>
        </p:nvSpPr>
        <p:spPr>
          <a:xfrm>
            <a:off x="1243608" y="2458998"/>
            <a:ext cx="2303264" cy="287893"/>
          </a:xfrm>
          <a:prstGeom prst="rect">
            <a:avLst/>
          </a:prstGeom>
          <a:noFill/>
          <a:ln/>
        </p:spPr>
        <p:txBody>
          <a:bodyPr wrap="none" lIns="0" tIns="0" rIns="0" bIns="0" rtlCol="0" anchor="t"/>
          <a:lstStyle/>
          <a:p>
            <a:pPr algn="l" indent="0" marL="0">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Allumer l'ordinateur</a:t>
            </a:r>
            <a:endParaRPr lang="en-US" sz="1800" dirty="0"/>
          </a:p>
        </p:txBody>
      </p:sp>
      <p:sp>
        <p:nvSpPr>
          <p:cNvPr id="7" name="Text 5"/>
          <p:cNvSpPr/>
          <p:nvPr/>
        </p:nvSpPr>
        <p:spPr>
          <a:xfrm>
            <a:off x="1243608" y="2857381"/>
            <a:ext cx="5956459" cy="589598"/>
          </a:xfrm>
          <a:prstGeom prst="rect">
            <a:avLst/>
          </a:prstGeom>
          <a:noFill/>
          <a:ln/>
        </p:spPr>
        <p:txBody>
          <a:bodyPr wrap="squar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Appuyez sur le bouton d'alimentation, généralement situé sur le boîtier ou le clavier (pour les portables).</a:t>
            </a:r>
            <a:endParaRPr lang="en-US" sz="1450" dirty="0"/>
          </a:p>
        </p:txBody>
      </p:sp>
      <p:sp>
        <p:nvSpPr>
          <p:cNvPr id="8" name="Shape 6"/>
          <p:cNvSpPr/>
          <p:nvPr/>
        </p:nvSpPr>
        <p:spPr>
          <a:xfrm>
            <a:off x="7430333" y="2395657"/>
            <a:ext cx="414576" cy="414576"/>
          </a:xfrm>
          <a:prstGeom prst="roundRect">
            <a:avLst>
              <a:gd name="adj" fmla="val 6667"/>
            </a:avLst>
          </a:prstGeom>
          <a:solidFill>
            <a:srgbClr val="F2EEEE"/>
          </a:solidFill>
          <a:ln/>
        </p:spPr>
      </p:sp>
      <p:sp>
        <p:nvSpPr>
          <p:cNvPr id="9" name="Text 7"/>
          <p:cNvSpPr/>
          <p:nvPr/>
        </p:nvSpPr>
        <p:spPr>
          <a:xfrm>
            <a:off x="7499449" y="2430244"/>
            <a:ext cx="276344" cy="345400"/>
          </a:xfrm>
          <a:prstGeom prst="rect">
            <a:avLst/>
          </a:prstGeom>
          <a:noFill/>
          <a:ln/>
        </p:spPr>
        <p:txBody>
          <a:bodyPr wrap="none" lIns="0" tIns="0" rIns="0" bIns="0" rtlCol="0" anchor="t"/>
          <a:lstStyle/>
          <a:p>
            <a:pPr algn="ctr" indent="0" marL="0">
              <a:lnSpc>
                <a:spcPts val="21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2</a:t>
            </a:r>
            <a:endParaRPr lang="en-US" sz="2150" dirty="0"/>
          </a:p>
        </p:txBody>
      </p:sp>
      <p:sp>
        <p:nvSpPr>
          <p:cNvPr id="10" name="Text 8"/>
          <p:cNvSpPr/>
          <p:nvPr/>
        </p:nvSpPr>
        <p:spPr>
          <a:xfrm>
            <a:off x="8029099" y="2458998"/>
            <a:ext cx="2303264" cy="287893"/>
          </a:xfrm>
          <a:prstGeom prst="rect">
            <a:avLst/>
          </a:prstGeom>
          <a:noFill/>
          <a:ln/>
        </p:spPr>
        <p:txBody>
          <a:bodyPr wrap="none" lIns="0" tIns="0" rIns="0" bIns="0" rtlCol="0" anchor="t"/>
          <a:lstStyle/>
          <a:p>
            <a:pPr algn="l" indent="0" marL="0">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Éteindre l'ordinateur</a:t>
            </a:r>
            <a:endParaRPr lang="en-US" sz="1800" dirty="0"/>
          </a:p>
        </p:txBody>
      </p:sp>
      <p:sp>
        <p:nvSpPr>
          <p:cNvPr id="11" name="Text 9"/>
          <p:cNvSpPr/>
          <p:nvPr/>
        </p:nvSpPr>
        <p:spPr>
          <a:xfrm>
            <a:off x="8029099" y="2857381"/>
            <a:ext cx="5956459" cy="884396"/>
          </a:xfrm>
          <a:prstGeom prst="rect">
            <a:avLst/>
          </a:prstGeom>
          <a:noFill/>
          <a:ln/>
        </p:spPr>
        <p:txBody>
          <a:bodyPr wrap="squar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Cliquez sur le menu Démarrer (souvent l'icône Windows), puis sur "Alimentation" et choisissez "Arrêter". Cela assure une fermeture propre des programmes.</a:t>
            </a:r>
            <a:endParaRPr lang="en-US" sz="1450" dirty="0"/>
          </a:p>
        </p:txBody>
      </p:sp>
      <p:sp>
        <p:nvSpPr>
          <p:cNvPr id="12" name="Shape 10"/>
          <p:cNvSpPr/>
          <p:nvPr/>
        </p:nvSpPr>
        <p:spPr>
          <a:xfrm>
            <a:off x="644843" y="4110276"/>
            <a:ext cx="414576" cy="414576"/>
          </a:xfrm>
          <a:prstGeom prst="roundRect">
            <a:avLst>
              <a:gd name="adj" fmla="val 6667"/>
            </a:avLst>
          </a:prstGeom>
          <a:solidFill>
            <a:srgbClr val="F2EEEE"/>
          </a:solidFill>
          <a:ln/>
        </p:spPr>
      </p:sp>
      <p:sp>
        <p:nvSpPr>
          <p:cNvPr id="13" name="Text 11"/>
          <p:cNvSpPr/>
          <p:nvPr/>
        </p:nvSpPr>
        <p:spPr>
          <a:xfrm>
            <a:off x="713958" y="4144863"/>
            <a:ext cx="276344" cy="345400"/>
          </a:xfrm>
          <a:prstGeom prst="rect">
            <a:avLst/>
          </a:prstGeom>
          <a:noFill/>
          <a:ln/>
        </p:spPr>
        <p:txBody>
          <a:bodyPr wrap="none" lIns="0" tIns="0" rIns="0" bIns="0" rtlCol="0" anchor="t"/>
          <a:lstStyle/>
          <a:p>
            <a:pPr algn="ctr" indent="0" marL="0">
              <a:lnSpc>
                <a:spcPts val="21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3</a:t>
            </a:r>
            <a:endParaRPr lang="en-US" sz="2150" dirty="0"/>
          </a:p>
        </p:txBody>
      </p:sp>
      <p:sp>
        <p:nvSpPr>
          <p:cNvPr id="14" name="Text 12"/>
          <p:cNvSpPr/>
          <p:nvPr/>
        </p:nvSpPr>
        <p:spPr>
          <a:xfrm>
            <a:off x="1243608" y="4173617"/>
            <a:ext cx="2303264" cy="287893"/>
          </a:xfrm>
          <a:prstGeom prst="rect">
            <a:avLst/>
          </a:prstGeom>
          <a:noFill/>
          <a:ln/>
        </p:spPr>
        <p:txBody>
          <a:bodyPr wrap="none" lIns="0" tIns="0" rIns="0" bIns="0" rtlCol="0" anchor="t"/>
          <a:lstStyle/>
          <a:p>
            <a:pPr algn="l" indent="0" marL="0">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Redémarrer</a:t>
            </a:r>
            <a:endParaRPr lang="en-US" sz="1800" dirty="0"/>
          </a:p>
        </p:txBody>
      </p:sp>
      <p:sp>
        <p:nvSpPr>
          <p:cNvPr id="15" name="Text 13"/>
          <p:cNvSpPr/>
          <p:nvPr/>
        </p:nvSpPr>
        <p:spPr>
          <a:xfrm>
            <a:off x="1243608" y="4572000"/>
            <a:ext cx="5956459" cy="589598"/>
          </a:xfrm>
          <a:prstGeom prst="rect">
            <a:avLst/>
          </a:prstGeom>
          <a:noFill/>
          <a:ln/>
        </p:spPr>
        <p:txBody>
          <a:bodyPr wrap="squar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Similaire à l'arrêt, mais l'ordinateur se rallume automatiquement. Utile pour appliquer des mises à jour ou résoudre des problèmes mineurs.</a:t>
            </a:r>
            <a:endParaRPr lang="en-US" sz="1450" dirty="0"/>
          </a:p>
        </p:txBody>
      </p:sp>
      <p:sp>
        <p:nvSpPr>
          <p:cNvPr id="16" name="Shape 14"/>
          <p:cNvSpPr/>
          <p:nvPr/>
        </p:nvSpPr>
        <p:spPr>
          <a:xfrm>
            <a:off x="7430333" y="4110276"/>
            <a:ext cx="414576" cy="414576"/>
          </a:xfrm>
          <a:prstGeom prst="roundRect">
            <a:avLst>
              <a:gd name="adj" fmla="val 6667"/>
            </a:avLst>
          </a:prstGeom>
          <a:solidFill>
            <a:srgbClr val="F2EEEE"/>
          </a:solidFill>
          <a:ln/>
        </p:spPr>
      </p:sp>
      <p:sp>
        <p:nvSpPr>
          <p:cNvPr id="17" name="Text 15"/>
          <p:cNvSpPr/>
          <p:nvPr/>
        </p:nvSpPr>
        <p:spPr>
          <a:xfrm>
            <a:off x="7499449" y="4144863"/>
            <a:ext cx="276344" cy="345400"/>
          </a:xfrm>
          <a:prstGeom prst="rect">
            <a:avLst/>
          </a:prstGeom>
          <a:noFill/>
          <a:ln/>
        </p:spPr>
        <p:txBody>
          <a:bodyPr wrap="none" lIns="0" tIns="0" rIns="0" bIns="0" rtlCol="0" anchor="t"/>
          <a:lstStyle/>
          <a:p>
            <a:pPr algn="ctr" indent="0" marL="0">
              <a:lnSpc>
                <a:spcPts val="21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4</a:t>
            </a:r>
            <a:endParaRPr lang="en-US" sz="2150" dirty="0"/>
          </a:p>
        </p:txBody>
      </p:sp>
      <p:sp>
        <p:nvSpPr>
          <p:cNvPr id="18" name="Text 16"/>
          <p:cNvSpPr/>
          <p:nvPr/>
        </p:nvSpPr>
        <p:spPr>
          <a:xfrm>
            <a:off x="8029099" y="4173617"/>
            <a:ext cx="2303264" cy="287893"/>
          </a:xfrm>
          <a:prstGeom prst="rect">
            <a:avLst/>
          </a:prstGeom>
          <a:noFill/>
          <a:ln/>
        </p:spPr>
        <p:txBody>
          <a:bodyPr wrap="none" lIns="0" tIns="0" rIns="0" bIns="0" rtlCol="0" anchor="t"/>
          <a:lstStyle/>
          <a:p>
            <a:pPr algn="l" indent="0" marL="0">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Mettre en Veille</a:t>
            </a:r>
            <a:endParaRPr lang="en-US" sz="1800" dirty="0"/>
          </a:p>
        </p:txBody>
      </p:sp>
      <p:sp>
        <p:nvSpPr>
          <p:cNvPr id="19" name="Text 17"/>
          <p:cNvSpPr/>
          <p:nvPr/>
        </p:nvSpPr>
        <p:spPr>
          <a:xfrm>
            <a:off x="8029099" y="4572000"/>
            <a:ext cx="5956459" cy="589598"/>
          </a:xfrm>
          <a:prstGeom prst="rect">
            <a:avLst/>
          </a:prstGeom>
          <a:noFill/>
          <a:ln/>
        </p:spPr>
        <p:txBody>
          <a:bodyPr wrap="squar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L'ordinateur consomme moins d'énergie, mais reste allumé. Il reprend rapidement là où vous vous étiez arrêté. Idéal pour des pauses courtes.</a:t>
            </a:r>
            <a:endParaRPr lang="en-US" sz="1450" dirty="0"/>
          </a:p>
        </p:txBody>
      </p:sp>
      <p:sp>
        <p:nvSpPr>
          <p:cNvPr id="20" name="Text 18"/>
          <p:cNvSpPr/>
          <p:nvPr/>
        </p:nvSpPr>
        <p:spPr>
          <a:xfrm>
            <a:off x="644843" y="5437942"/>
            <a:ext cx="4260771" cy="345400"/>
          </a:xfrm>
          <a:prstGeom prst="rect">
            <a:avLst/>
          </a:prstGeom>
          <a:noFill/>
          <a:ln/>
        </p:spPr>
        <p:txBody>
          <a:bodyPr wrap="none" lIns="0" tIns="0" rIns="0" bIns="0" rtlCol="0" anchor="t"/>
          <a:lstStyle/>
          <a:p>
            <a:pPr algn="l" indent="0" marL="0">
              <a:lnSpc>
                <a:spcPts val="2700"/>
              </a:lnSpc>
              <a:buNone/>
            </a:pPr>
            <a:r>
              <a:rPr lang="en-US" sz="2150" dirty="0">
                <a:solidFill>
                  <a:srgbClr val="152D47"/>
                </a:solidFill>
                <a:latin typeface="Crimson Pro Semi Bold" pitchFamily="34" charset="0"/>
                <a:ea typeface="Crimson Pro Semi Bold" pitchFamily="34" charset="-122"/>
                <a:cs typeface="Crimson Pro Semi Bold" pitchFamily="34" charset="-120"/>
              </a:rPr>
              <a:t>Les Parties du Bureau de l'Ordinateur</a:t>
            </a:r>
            <a:endParaRPr lang="en-US" sz="2150" dirty="0"/>
          </a:p>
        </p:txBody>
      </p:sp>
      <p:sp>
        <p:nvSpPr>
          <p:cNvPr id="21" name="Text 19"/>
          <p:cNvSpPr/>
          <p:nvPr/>
        </p:nvSpPr>
        <p:spPr>
          <a:xfrm>
            <a:off x="644843" y="6059686"/>
            <a:ext cx="13340715" cy="294799"/>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Le bureau est l'interface principale après le démarrage. Il est composé de plusieurs éléments clés :</a:t>
            </a:r>
            <a:endParaRPr lang="en-US" sz="1450" dirty="0"/>
          </a:p>
        </p:txBody>
      </p:sp>
      <p:sp>
        <p:nvSpPr>
          <p:cNvPr id="22" name="Text 20"/>
          <p:cNvSpPr/>
          <p:nvPr/>
        </p:nvSpPr>
        <p:spPr>
          <a:xfrm>
            <a:off x="644843" y="6561772"/>
            <a:ext cx="13340715" cy="294799"/>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C4C4D"/>
                </a:solidFill>
                <a:latin typeface="Heebo" pitchFamily="34" charset="0"/>
                <a:ea typeface="Heebo" pitchFamily="34" charset="-122"/>
                <a:cs typeface="Heebo" pitchFamily="34" charset="-120"/>
              </a:rPr>
              <a:t>Icônes :</a:t>
            </a:r>
            <a:pPr algn="l" indent="0" marL="0">
              <a:lnSpc>
                <a:spcPts val="2300"/>
              </a:lnSpc>
              <a:buNone/>
            </a:pPr>
            <a:r>
              <a:rPr lang="en-US" sz="1450" dirty="0">
                <a:solidFill>
                  <a:srgbClr val="4C4C4D"/>
                </a:solidFill>
                <a:latin typeface="Heebo" pitchFamily="34" charset="0"/>
                <a:ea typeface="Heebo" pitchFamily="34" charset="-122"/>
                <a:cs typeface="Heebo" pitchFamily="34" charset="-120"/>
              </a:rPr>
              <a:t> Raccourcis vers des programmes, fichiers ou dossiers.</a:t>
            </a:r>
            <a:endParaRPr lang="en-US" sz="1450" dirty="0"/>
          </a:p>
        </p:txBody>
      </p:sp>
      <p:sp>
        <p:nvSpPr>
          <p:cNvPr id="23" name="Text 21"/>
          <p:cNvSpPr/>
          <p:nvPr/>
        </p:nvSpPr>
        <p:spPr>
          <a:xfrm>
            <a:off x="644843" y="6920984"/>
            <a:ext cx="13340715" cy="294799"/>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C4C4D"/>
                </a:solidFill>
                <a:latin typeface="Heebo" pitchFamily="34" charset="0"/>
                <a:ea typeface="Heebo" pitchFamily="34" charset="-122"/>
                <a:cs typeface="Heebo" pitchFamily="34" charset="-120"/>
              </a:rPr>
              <a:t>Barre des tâches :</a:t>
            </a:r>
            <a:pPr algn="l" indent="0" marL="0">
              <a:lnSpc>
                <a:spcPts val="2300"/>
              </a:lnSpc>
              <a:buNone/>
            </a:pPr>
            <a:r>
              <a:rPr lang="en-US" sz="1450" dirty="0">
                <a:solidFill>
                  <a:srgbClr val="4C4C4D"/>
                </a:solidFill>
                <a:latin typeface="Heebo" pitchFamily="34" charset="0"/>
                <a:ea typeface="Heebo" pitchFamily="34" charset="-122"/>
                <a:cs typeface="Heebo" pitchFamily="34" charset="-120"/>
              </a:rPr>
              <a:t> Située en bas de l'écran, elle contient le menu Démarrer, les icônes des programmes ouverts et les notifications.</a:t>
            </a:r>
            <a:endParaRPr lang="en-US" sz="1450" dirty="0"/>
          </a:p>
        </p:txBody>
      </p:sp>
      <p:sp>
        <p:nvSpPr>
          <p:cNvPr id="24" name="Text 22"/>
          <p:cNvSpPr/>
          <p:nvPr/>
        </p:nvSpPr>
        <p:spPr>
          <a:xfrm>
            <a:off x="644843" y="7280196"/>
            <a:ext cx="13340715" cy="294799"/>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C4C4D"/>
                </a:solidFill>
                <a:latin typeface="Heebo" pitchFamily="34" charset="0"/>
                <a:ea typeface="Heebo" pitchFamily="34" charset="-122"/>
                <a:cs typeface="Heebo" pitchFamily="34" charset="-120"/>
              </a:rPr>
              <a:t>Arrière-plan :</a:t>
            </a:r>
            <a:pPr algn="l" indent="0" marL="0">
              <a:lnSpc>
                <a:spcPts val="2300"/>
              </a:lnSpc>
              <a:buNone/>
            </a:pPr>
            <a:r>
              <a:rPr lang="en-US" sz="1450" dirty="0">
                <a:solidFill>
                  <a:srgbClr val="4C4C4D"/>
                </a:solidFill>
                <a:latin typeface="Heebo" pitchFamily="34" charset="0"/>
                <a:ea typeface="Heebo" pitchFamily="34" charset="-122"/>
                <a:cs typeface="Heebo" pitchFamily="34" charset="-120"/>
              </a:rPr>
              <a:t> L'image ou la couleur de fond de votre bureau, personnalisable.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5096" y="658654"/>
            <a:ext cx="12260461" cy="683062"/>
          </a:xfrm>
          <a:prstGeom prst="rect">
            <a:avLst/>
          </a:prstGeom>
          <a:noFill/>
          <a:ln/>
        </p:spPr>
        <p:txBody>
          <a:bodyPr wrap="none" lIns="0" tIns="0" rIns="0" bIns="0" rtlCol="0" anchor="t"/>
          <a:lstStyle/>
          <a:p>
            <a:pPr algn="l" indent="0" marL="0">
              <a:lnSpc>
                <a:spcPts val="5350"/>
              </a:lnSpc>
              <a:buNone/>
            </a:pPr>
            <a:r>
              <a:rPr lang="en-US" sz="4300" dirty="0">
                <a:solidFill>
                  <a:srgbClr val="152D47"/>
                </a:solidFill>
                <a:latin typeface="Crimson Pro Semi Bold" pitchFamily="34" charset="0"/>
                <a:ea typeface="Crimson Pro Semi Bold" pitchFamily="34" charset="-122"/>
                <a:cs typeface="Crimson Pro Semi Bold" pitchFamily="34" charset="-120"/>
              </a:rPr>
              <a:t>Personnalisation et Configuration de Votre Ordinateur</a:t>
            </a:r>
            <a:endParaRPr lang="en-US" sz="4300" dirty="0"/>
          </a:p>
        </p:txBody>
      </p:sp>
      <p:sp>
        <p:nvSpPr>
          <p:cNvPr id="3" name="Text 1"/>
          <p:cNvSpPr/>
          <p:nvPr/>
        </p:nvSpPr>
        <p:spPr>
          <a:xfrm>
            <a:off x="765096" y="1778913"/>
            <a:ext cx="13100209" cy="699373"/>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Les paramètres de votre ordinateur vous permettent de le personnaliser et de l'adapter à vos besoins. Accéder aux paramètres est le point de départ pour toutes ces modifications.</a:t>
            </a:r>
            <a:endParaRPr lang="en-US" sz="1700" dirty="0"/>
          </a:p>
        </p:txBody>
      </p:sp>
      <p:sp>
        <p:nvSpPr>
          <p:cNvPr id="4" name="Shape 2"/>
          <p:cNvSpPr/>
          <p:nvPr/>
        </p:nvSpPr>
        <p:spPr>
          <a:xfrm>
            <a:off x="765096" y="3052048"/>
            <a:ext cx="6468070" cy="218599"/>
          </a:xfrm>
          <a:prstGeom prst="roundRect">
            <a:avLst>
              <a:gd name="adj" fmla="val 15001"/>
            </a:avLst>
          </a:prstGeom>
          <a:solidFill>
            <a:srgbClr val="F2EEEE"/>
          </a:solidFill>
          <a:ln/>
        </p:spPr>
      </p:sp>
      <p:sp>
        <p:nvSpPr>
          <p:cNvPr id="5" name="Text 3"/>
          <p:cNvSpPr/>
          <p:nvPr/>
        </p:nvSpPr>
        <p:spPr>
          <a:xfrm>
            <a:off x="983694" y="3489246"/>
            <a:ext cx="2732603" cy="341471"/>
          </a:xfrm>
          <a:prstGeom prst="rect">
            <a:avLst/>
          </a:prstGeom>
          <a:noFill/>
          <a:ln/>
        </p:spPr>
        <p:txBody>
          <a:bodyPr wrap="none" lIns="0" tIns="0" rIns="0" bIns="0" rtlCol="0" anchor="t"/>
          <a:lstStyle/>
          <a:p>
            <a:pPr algn="l" indent="0" marL="0">
              <a:lnSpc>
                <a:spcPts val="26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Accéder aux Paramètres</a:t>
            </a:r>
            <a:endParaRPr lang="en-US" sz="2150" dirty="0"/>
          </a:p>
        </p:txBody>
      </p:sp>
      <p:sp>
        <p:nvSpPr>
          <p:cNvPr id="6" name="Text 4"/>
          <p:cNvSpPr/>
          <p:nvPr/>
        </p:nvSpPr>
        <p:spPr>
          <a:xfrm>
            <a:off x="983694" y="3961805"/>
            <a:ext cx="6030873" cy="699373"/>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Cliquez sur l'icône du menu Démarrer, puis sur l'icône en forme de roue dentée.</a:t>
            </a:r>
            <a:endParaRPr lang="en-US" sz="1700" dirty="0"/>
          </a:p>
        </p:txBody>
      </p:sp>
      <p:sp>
        <p:nvSpPr>
          <p:cNvPr id="7" name="Shape 5"/>
          <p:cNvSpPr/>
          <p:nvPr/>
        </p:nvSpPr>
        <p:spPr>
          <a:xfrm>
            <a:off x="7397115" y="2724150"/>
            <a:ext cx="6468189" cy="218599"/>
          </a:xfrm>
          <a:prstGeom prst="roundRect">
            <a:avLst>
              <a:gd name="adj" fmla="val 15001"/>
            </a:avLst>
          </a:prstGeom>
          <a:solidFill>
            <a:srgbClr val="F2EEEE"/>
          </a:solidFill>
          <a:ln/>
        </p:spPr>
      </p:sp>
      <p:sp>
        <p:nvSpPr>
          <p:cNvPr id="8" name="Text 6"/>
          <p:cNvSpPr/>
          <p:nvPr/>
        </p:nvSpPr>
        <p:spPr>
          <a:xfrm>
            <a:off x="7615714" y="3161348"/>
            <a:ext cx="2732603" cy="341471"/>
          </a:xfrm>
          <a:prstGeom prst="rect">
            <a:avLst/>
          </a:prstGeom>
          <a:noFill/>
          <a:ln/>
        </p:spPr>
        <p:txBody>
          <a:bodyPr wrap="none" lIns="0" tIns="0" rIns="0" bIns="0" rtlCol="0" anchor="t"/>
          <a:lstStyle/>
          <a:p>
            <a:pPr algn="l" indent="0" marL="0">
              <a:lnSpc>
                <a:spcPts val="26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Luminosité et Son</a:t>
            </a:r>
            <a:endParaRPr lang="en-US" sz="2150" dirty="0"/>
          </a:p>
        </p:txBody>
      </p:sp>
      <p:sp>
        <p:nvSpPr>
          <p:cNvPr id="9" name="Text 7"/>
          <p:cNvSpPr/>
          <p:nvPr/>
        </p:nvSpPr>
        <p:spPr>
          <a:xfrm>
            <a:off x="7615714" y="3633907"/>
            <a:ext cx="6030992" cy="1049060"/>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Dans les paramètres, naviguez vers "Système" pour ajuster la luminosité de l'écran et le volume du son via des curseurs dédiés.</a:t>
            </a:r>
            <a:endParaRPr lang="en-US" sz="1700" dirty="0"/>
          </a:p>
        </p:txBody>
      </p:sp>
      <p:sp>
        <p:nvSpPr>
          <p:cNvPr id="10" name="Shape 8"/>
          <p:cNvSpPr/>
          <p:nvPr/>
        </p:nvSpPr>
        <p:spPr>
          <a:xfrm>
            <a:off x="765096" y="5393412"/>
            <a:ext cx="6468070" cy="218599"/>
          </a:xfrm>
          <a:prstGeom prst="roundRect">
            <a:avLst>
              <a:gd name="adj" fmla="val 15001"/>
            </a:avLst>
          </a:prstGeom>
          <a:solidFill>
            <a:srgbClr val="F2EEEE"/>
          </a:solidFill>
          <a:ln/>
        </p:spPr>
      </p:sp>
      <p:sp>
        <p:nvSpPr>
          <p:cNvPr id="11" name="Text 9"/>
          <p:cNvSpPr/>
          <p:nvPr/>
        </p:nvSpPr>
        <p:spPr>
          <a:xfrm>
            <a:off x="983694" y="5830610"/>
            <a:ext cx="3493532" cy="341471"/>
          </a:xfrm>
          <a:prstGeom prst="rect">
            <a:avLst/>
          </a:prstGeom>
          <a:noFill/>
          <a:ln/>
        </p:spPr>
        <p:txBody>
          <a:bodyPr wrap="none" lIns="0" tIns="0" rIns="0" bIns="0" rtlCol="0" anchor="t"/>
          <a:lstStyle/>
          <a:p>
            <a:pPr algn="l" indent="0" marL="0">
              <a:lnSpc>
                <a:spcPts val="26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Programmer le Temps de Veille</a:t>
            </a:r>
            <a:endParaRPr lang="en-US" sz="2150" dirty="0"/>
          </a:p>
        </p:txBody>
      </p:sp>
      <p:sp>
        <p:nvSpPr>
          <p:cNvPr id="12" name="Text 10"/>
          <p:cNvSpPr/>
          <p:nvPr/>
        </p:nvSpPr>
        <p:spPr>
          <a:xfrm>
            <a:off x="983694" y="6303169"/>
            <a:ext cx="6030873" cy="1049060"/>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Dans "Système" &gt; "Alimentation et mise en veille", définissez quand l'écran doit s'éteindre et l'ordinateur se mettre en veille pour économiser l'énergie.</a:t>
            </a:r>
            <a:endParaRPr lang="en-US" sz="1700" dirty="0"/>
          </a:p>
        </p:txBody>
      </p:sp>
      <p:sp>
        <p:nvSpPr>
          <p:cNvPr id="13" name="Shape 11"/>
          <p:cNvSpPr/>
          <p:nvPr/>
        </p:nvSpPr>
        <p:spPr>
          <a:xfrm>
            <a:off x="7397115" y="5065514"/>
            <a:ext cx="6468189" cy="218599"/>
          </a:xfrm>
          <a:prstGeom prst="roundRect">
            <a:avLst>
              <a:gd name="adj" fmla="val 15001"/>
            </a:avLst>
          </a:prstGeom>
          <a:solidFill>
            <a:srgbClr val="F2EEEE"/>
          </a:solidFill>
          <a:ln/>
        </p:spPr>
      </p:sp>
      <p:sp>
        <p:nvSpPr>
          <p:cNvPr id="14" name="Text 12"/>
          <p:cNvSpPr/>
          <p:nvPr/>
        </p:nvSpPr>
        <p:spPr>
          <a:xfrm>
            <a:off x="7615714" y="5502712"/>
            <a:ext cx="3383875" cy="341471"/>
          </a:xfrm>
          <a:prstGeom prst="rect">
            <a:avLst/>
          </a:prstGeom>
          <a:noFill/>
          <a:ln/>
        </p:spPr>
        <p:txBody>
          <a:bodyPr wrap="none" lIns="0" tIns="0" rIns="0" bIns="0" rtlCol="0" anchor="t"/>
          <a:lstStyle/>
          <a:p>
            <a:pPr algn="l" indent="0" marL="0">
              <a:lnSpc>
                <a:spcPts val="2650"/>
              </a:lnSpc>
              <a:buNone/>
            </a:pPr>
            <a:r>
              <a:rPr lang="en-US" sz="2150" dirty="0">
                <a:solidFill>
                  <a:srgbClr val="4C4C4D"/>
                </a:solidFill>
                <a:latin typeface="Crimson Pro Semi Bold" pitchFamily="34" charset="0"/>
                <a:ea typeface="Crimson Pro Semi Bold" pitchFamily="34" charset="-122"/>
                <a:cs typeface="Crimson Pro Semi Bold" pitchFamily="34" charset="-120"/>
              </a:rPr>
              <a:t>Informations sur l'Ordinateur</a:t>
            </a:r>
            <a:endParaRPr lang="en-US" sz="2150" dirty="0"/>
          </a:p>
        </p:txBody>
      </p:sp>
      <p:sp>
        <p:nvSpPr>
          <p:cNvPr id="15" name="Text 13"/>
          <p:cNvSpPr/>
          <p:nvPr/>
        </p:nvSpPr>
        <p:spPr>
          <a:xfrm>
            <a:off x="7615714" y="5975271"/>
            <a:ext cx="6030992" cy="1049060"/>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Dans "Système" &gt; "À propos de", vous trouverez les spécifications de votre machine (processeur, RAM, version de Windows).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732" y="869871"/>
            <a:ext cx="9271873" cy="633651"/>
          </a:xfrm>
          <a:prstGeom prst="rect">
            <a:avLst/>
          </a:prstGeom>
          <a:noFill/>
          <a:ln/>
        </p:spPr>
        <p:txBody>
          <a:bodyPr wrap="none" lIns="0" tIns="0" rIns="0" bIns="0" rtlCol="0" anchor="t"/>
          <a:lstStyle/>
          <a:p>
            <a:pPr algn="l" indent="0" marL="0">
              <a:lnSpc>
                <a:spcPts val="4950"/>
              </a:lnSpc>
              <a:buNone/>
            </a:pPr>
            <a:r>
              <a:rPr lang="en-US" sz="3950" dirty="0">
                <a:solidFill>
                  <a:srgbClr val="152D47"/>
                </a:solidFill>
                <a:latin typeface="Crimson Pro Semi Bold" pitchFamily="34" charset="0"/>
                <a:ea typeface="Crimson Pro Semi Bold" pitchFamily="34" charset="-122"/>
                <a:cs typeface="Crimson Pro Semi Bold" pitchFamily="34" charset="-120"/>
              </a:rPr>
              <a:t>Connectivité et Sécurité de Votre Ordinateur</a:t>
            </a:r>
            <a:endParaRPr lang="en-US" sz="3950" dirty="0"/>
          </a:p>
        </p:txBody>
      </p:sp>
      <p:sp>
        <p:nvSpPr>
          <p:cNvPr id="3" name="Text 1"/>
          <p:cNvSpPr/>
          <p:nvPr/>
        </p:nvSpPr>
        <p:spPr>
          <a:xfrm>
            <a:off x="709732" y="1909048"/>
            <a:ext cx="13210937" cy="324326"/>
          </a:xfrm>
          <a:prstGeom prst="rect">
            <a:avLst/>
          </a:prstGeom>
          <a:noFill/>
          <a:ln/>
        </p:spPr>
        <p:txBody>
          <a:bodyPr wrap="non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La connectivité est essentielle pour interagir avec d'autres appareils et le monde extérieur. La sécurité protège vos données personnelles.</a:t>
            </a:r>
            <a:endParaRPr lang="en-US" sz="1550" dirty="0"/>
          </a:p>
        </p:txBody>
      </p:sp>
      <p:sp>
        <p:nvSpPr>
          <p:cNvPr id="4" name="Text 2"/>
          <p:cNvSpPr/>
          <p:nvPr/>
        </p:nvSpPr>
        <p:spPr>
          <a:xfrm>
            <a:off x="709732" y="2664262"/>
            <a:ext cx="2535079" cy="316825"/>
          </a:xfrm>
          <a:prstGeom prst="rect">
            <a:avLst/>
          </a:prstGeom>
          <a:noFill/>
          <a:ln/>
        </p:spPr>
        <p:txBody>
          <a:bodyPr wrap="none" lIns="0" tIns="0" rIns="0" bIns="0" rtlCol="0" anchor="t"/>
          <a:lstStyle/>
          <a:p>
            <a:pPr algn="l" indent="0" marL="0">
              <a:lnSpc>
                <a:spcPts val="2450"/>
              </a:lnSpc>
              <a:buNone/>
            </a:pPr>
            <a:r>
              <a:rPr lang="en-US" sz="1950" dirty="0">
                <a:solidFill>
                  <a:srgbClr val="152D47"/>
                </a:solidFill>
                <a:latin typeface="Crimson Pro Semi Bold" pitchFamily="34" charset="0"/>
                <a:ea typeface="Crimson Pro Semi Bold" pitchFamily="34" charset="-122"/>
                <a:cs typeface="Crimson Pro Semi Bold" pitchFamily="34" charset="-120"/>
              </a:rPr>
              <a:t>Gestion des Connexions</a:t>
            </a:r>
            <a:endParaRPr lang="en-US" sz="1950" dirty="0"/>
          </a:p>
        </p:txBody>
      </p:sp>
      <p:sp>
        <p:nvSpPr>
          <p:cNvPr id="5" name="Text 3"/>
          <p:cNvSpPr/>
          <p:nvPr/>
        </p:nvSpPr>
        <p:spPr>
          <a:xfrm>
            <a:off x="709732" y="3183850"/>
            <a:ext cx="6358057" cy="972979"/>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Bluetooth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Dans "Périphériques", activez le Bluetooth, puis cliquez sur "Ajouter un appareil Bluetooth ou un autre appareil" pour connecter casques, souris sans fil, etc.</a:t>
            </a:r>
            <a:endParaRPr lang="en-US" sz="1550" dirty="0"/>
          </a:p>
        </p:txBody>
      </p:sp>
      <p:sp>
        <p:nvSpPr>
          <p:cNvPr id="6" name="Text 4"/>
          <p:cNvSpPr/>
          <p:nvPr/>
        </p:nvSpPr>
        <p:spPr>
          <a:xfrm>
            <a:off x="709732" y="4227790"/>
            <a:ext cx="6358057" cy="972979"/>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Imprimante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Connectez votre imprimante via USB ou Wi-Fi. Allez dans "Périphériques" &gt; "Imprimantes et scanners" pour l'ajouter et installer les pilotes nécessaires.</a:t>
            </a:r>
            <a:endParaRPr lang="en-US" sz="1550" dirty="0"/>
          </a:p>
        </p:txBody>
      </p:sp>
      <p:sp>
        <p:nvSpPr>
          <p:cNvPr id="7" name="Text 5"/>
          <p:cNvSpPr/>
          <p:nvPr/>
        </p:nvSpPr>
        <p:spPr>
          <a:xfrm>
            <a:off x="709732" y="5271730"/>
            <a:ext cx="6358057" cy="1297305"/>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Wi-Fi, Ethernet, Partage de Connexion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Dans "Réseau et Internet", choisissez le type de connexion. Le Wi-Fi nécessite un mot de passe, l'Ethernet un câble, et le partage de connexion transforme votre ordinateur en point d'accès.</a:t>
            </a:r>
            <a:endParaRPr lang="en-US" sz="1550" dirty="0"/>
          </a:p>
        </p:txBody>
      </p:sp>
      <p:sp>
        <p:nvSpPr>
          <p:cNvPr id="8" name="Text 6"/>
          <p:cNvSpPr/>
          <p:nvPr/>
        </p:nvSpPr>
        <p:spPr>
          <a:xfrm>
            <a:off x="709732" y="6639997"/>
            <a:ext cx="6358057" cy="648653"/>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Mode Avion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Activez-le ou désactivez-le dans "Réseau et Internet" pour couper toutes les communications sans fil.</a:t>
            </a:r>
            <a:endParaRPr lang="en-US" sz="1550" dirty="0"/>
          </a:p>
        </p:txBody>
      </p:sp>
      <p:sp>
        <p:nvSpPr>
          <p:cNvPr id="9" name="Text 7"/>
          <p:cNvSpPr/>
          <p:nvPr/>
        </p:nvSpPr>
        <p:spPr>
          <a:xfrm>
            <a:off x="7570232" y="2664262"/>
            <a:ext cx="2930128" cy="316825"/>
          </a:xfrm>
          <a:prstGeom prst="rect">
            <a:avLst/>
          </a:prstGeom>
          <a:noFill/>
          <a:ln/>
        </p:spPr>
        <p:txBody>
          <a:bodyPr wrap="none" lIns="0" tIns="0" rIns="0" bIns="0" rtlCol="0" anchor="t"/>
          <a:lstStyle/>
          <a:p>
            <a:pPr algn="l" indent="0" marL="0">
              <a:lnSpc>
                <a:spcPts val="2450"/>
              </a:lnSpc>
              <a:buNone/>
            </a:pPr>
            <a:r>
              <a:rPr lang="en-US" sz="1950" dirty="0">
                <a:solidFill>
                  <a:srgbClr val="152D47"/>
                </a:solidFill>
                <a:latin typeface="Crimson Pro Semi Bold" pitchFamily="34" charset="0"/>
                <a:ea typeface="Crimson Pro Semi Bold" pitchFamily="34" charset="-122"/>
                <a:cs typeface="Crimson Pro Semi Bold" pitchFamily="34" charset="-120"/>
              </a:rPr>
              <a:t>Personnalisation et Sécurité</a:t>
            </a:r>
            <a:endParaRPr lang="en-US" sz="1950" dirty="0"/>
          </a:p>
        </p:txBody>
      </p:sp>
      <p:sp>
        <p:nvSpPr>
          <p:cNvPr id="10" name="Text 8"/>
          <p:cNvSpPr/>
          <p:nvPr/>
        </p:nvSpPr>
        <p:spPr>
          <a:xfrm>
            <a:off x="7570232" y="3183850"/>
            <a:ext cx="6358057" cy="972979"/>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Personnalisation de l'Écran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Dans "Personnalisation", choisissez une image d'arrière-plan, une couleur ou un diaporama pour votre bureau et écran de verrouillage.</a:t>
            </a:r>
            <a:endParaRPr lang="en-US" sz="1550" dirty="0"/>
          </a:p>
        </p:txBody>
      </p:sp>
      <p:sp>
        <p:nvSpPr>
          <p:cNvPr id="11" name="Text 9"/>
          <p:cNvSpPr/>
          <p:nvPr/>
        </p:nvSpPr>
        <p:spPr>
          <a:xfrm>
            <a:off x="7570232" y="4227790"/>
            <a:ext cx="6358057" cy="1621631"/>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Sécurité avec Mot de Passe/Code PIN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Dans "Comptes" &gt; "Options de connexion", configurez un mot de passe (suite de caractères) ou un code PIN (suite de chiffres, lié à l'appareil, plus rapide). Le mot de passe est plus robuste pour les comptes en ligne, le PIN est pratique pour l'accès local.</a:t>
            </a:r>
            <a:endParaRPr lang="en-US" sz="1550" dirty="0"/>
          </a:p>
        </p:txBody>
      </p:sp>
      <p:sp>
        <p:nvSpPr>
          <p:cNvPr id="12" name="Text 10"/>
          <p:cNvSpPr/>
          <p:nvPr/>
        </p:nvSpPr>
        <p:spPr>
          <a:xfrm>
            <a:off x="7570232" y="5920383"/>
            <a:ext cx="6358057" cy="972979"/>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4C4C4D"/>
                </a:solidFill>
                <a:latin typeface="Heebo" pitchFamily="34" charset="0"/>
                <a:ea typeface="Heebo" pitchFamily="34" charset="-122"/>
                <a:cs typeface="Heebo" pitchFamily="34" charset="-120"/>
              </a:rPr>
              <a:t>Modifier la Langue et l'Heure :</a:t>
            </a:r>
            <a:pPr algn="l" indent="0" marL="0">
              <a:lnSpc>
                <a:spcPts val="2550"/>
              </a:lnSpc>
              <a:buNone/>
            </a:pPr>
            <a:r>
              <a:rPr lang="en-US" sz="1550" dirty="0">
                <a:solidFill>
                  <a:srgbClr val="4C4C4D"/>
                </a:solidFill>
                <a:latin typeface="Heebo" pitchFamily="34" charset="0"/>
                <a:ea typeface="Heebo" pitchFamily="34" charset="-122"/>
                <a:cs typeface="Heebo" pitchFamily="34" charset="-120"/>
              </a:rPr>
              <a:t> Dans "Heure et langue", ajustez la langue d'affichage de Windows et définissez le fuseau horaire ainsi que la date et l'heure automatiques ou manuelles.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1397" y="647462"/>
            <a:ext cx="10507147" cy="626269"/>
          </a:xfrm>
          <a:prstGeom prst="rect">
            <a:avLst/>
          </a:prstGeom>
          <a:noFill/>
          <a:ln/>
        </p:spPr>
        <p:txBody>
          <a:bodyPr wrap="none" lIns="0" tIns="0" rIns="0" bIns="0" rtlCol="0" anchor="t"/>
          <a:lstStyle/>
          <a:p>
            <a:pPr algn="l" indent="0" marL="0">
              <a:lnSpc>
                <a:spcPts val="4900"/>
              </a:lnSpc>
              <a:buNone/>
            </a:pPr>
            <a:r>
              <a:rPr lang="en-US" sz="3900" dirty="0">
                <a:solidFill>
                  <a:srgbClr val="152D47"/>
                </a:solidFill>
                <a:latin typeface="Crimson Pro Semi Bold" pitchFamily="34" charset="0"/>
                <a:ea typeface="Crimson Pro Semi Bold" pitchFamily="34" charset="-122"/>
                <a:cs typeface="Crimson Pro Semi Bold" pitchFamily="34" charset="-120"/>
              </a:rPr>
              <a:t>Naviguer sur Internet et Utiliser les Outils en Ligne</a:t>
            </a:r>
            <a:endParaRPr lang="en-US" sz="3900" dirty="0"/>
          </a:p>
        </p:txBody>
      </p:sp>
      <p:sp>
        <p:nvSpPr>
          <p:cNvPr id="3" name="Text 1"/>
          <p:cNvSpPr/>
          <p:nvPr/>
        </p:nvSpPr>
        <p:spPr>
          <a:xfrm>
            <a:off x="701397" y="1674495"/>
            <a:ext cx="13227606" cy="641033"/>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Internet est un réseau mondial d'ordinateurs connectés, offrant un accès à une quantité infinie d'informations et de services. Pour y naviguer, vous avez besoin d'un navigateur web.</a:t>
            </a:r>
            <a:endParaRPr lang="en-US" sz="1550" dirty="0"/>
          </a:p>
        </p:txBody>
      </p:sp>
      <p:pic>
        <p:nvPicPr>
          <p:cNvPr id="4" name="Image 0" descr="preencoded.png">    </p:cNvPr>
          <p:cNvPicPr>
            <a:picLocks noChangeAspect="1"/>
          </p:cNvPicPr>
          <p:nvPr/>
        </p:nvPicPr>
        <p:blipFill>
          <a:blip r:embed="rId1"/>
          <a:stretch>
            <a:fillRect/>
          </a:stretch>
        </p:blipFill>
        <p:spPr>
          <a:xfrm>
            <a:off x="701397" y="2540913"/>
            <a:ext cx="4409123" cy="801529"/>
          </a:xfrm>
          <a:prstGeom prst="rect">
            <a:avLst/>
          </a:prstGeom>
        </p:spPr>
      </p:pic>
      <p:sp>
        <p:nvSpPr>
          <p:cNvPr id="5" name="Text 2"/>
          <p:cNvSpPr/>
          <p:nvPr/>
        </p:nvSpPr>
        <p:spPr>
          <a:xfrm>
            <a:off x="901779" y="3542824"/>
            <a:ext cx="2505075" cy="313134"/>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Définition d'Internet</a:t>
            </a:r>
            <a:endParaRPr lang="en-US" sz="1950" dirty="0"/>
          </a:p>
        </p:txBody>
      </p:sp>
      <p:sp>
        <p:nvSpPr>
          <p:cNvPr id="6" name="Text 3"/>
          <p:cNvSpPr/>
          <p:nvPr/>
        </p:nvSpPr>
        <p:spPr>
          <a:xfrm>
            <a:off x="901779" y="3976092"/>
            <a:ext cx="4008358" cy="1282065"/>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Un vaste système de réseaux informatiques inter-connectés qui utilise les protocoles de communication standard pour servir des milliards d'utilisateurs.</a:t>
            </a:r>
            <a:endParaRPr lang="en-US" sz="1550" dirty="0"/>
          </a:p>
        </p:txBody>
      </p:sp>
      <p:pic>
        <p:nvPicPr>
          <p:cNvPr id="7" name="Image 1" descr="preencoded.png">    </p:cNvPr>
          <p:cNvPicPr>
            <a:picLocks noChangeAspect="1"/>
          </p:cNvPicPr>
          <p:nvPr/>
        </p:nvPicPr>
        <p:blipFill>
          <a:blip r:embed="rId2"/>
          <a:stretch>
            <a:fillRect/>
          </a:stretch>
        </p:blipFill>
        <p:spPr>
          <a:xfrm>
            <a:off x="5110520" y="2540913"/>
            <a:ext cx="4409242" cy="801529"/>
          </a:xfrm>
          <a:prstGeom prst="rect">
            <a:avLst/>
          </a:prstGeom>
        </p:spPr>
      </p:pic>
      <p:sp>
        <p:nvSpPr>
          <p:cNvPr id="8" name="Text 4"/>
          <p:cNvSpPr/>
          <p:nvPr/>
        </p:nvSpPr>
        <p:spPr>
          <a:xfrm>
            <a:off x="5310902" y="3542824"/>
            <a:ext cx="2833092" cy="313134"/>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Utilisation d'un Navigateur</a:t>
            </a:r>
            <a:endParaRPr lang="en-US" sz="1950" dirty="0"/>
          </a:p>
        </p:txBody>
      </p:sp>
      <p:sp>
        <p:nvSpPr>
          <p:cNvPr id="9" name="Text 5"/>
          <p:cNvSpPr/>
          <p:nvPr/>
        </p:nvSpPr>
        <p:spPr>
          <a:xfrm>
            <a:off x="5310902" y="3976092"/>
            <a:ext cx="4008477" cy="1602581"/>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Lancez un navigateur comme Google Chrome ou Microsoft Edge. Tapez des mots-clés dans la barre de recherche (ou adresse) et appuyez sur Entrée pour lancer une recherche Google.</a:t>
            </a:r>
            <a:endParaRPr lang="en-US" sz="1550" dirty="0"/>
          </a:p>
        </p:txBody>
      </p:sp>
      <p:pic>
        <p:nvPicPr>
          <p:cNvPr id="10" name="Image 2" descr="preencoded.png">    </p:cNvPr>
          <p:cNvPicPr>
            <a:picLocks noChangeAspect="1"/>
          </p:cNvPicPr>
          <p:nvPr/>
        </p:nvPicPr>
        <p:blipFill>
          <a:blip r:embed="rId3"/>
          <a:stretch>
            <a:fillRect/>
          </a:stretch>
        </p:blipFill>
        <p:spPr>
          <a:xfrm>
            <a:off x="9519761" y="2540913"/>
            <a:ext cx="4409242" cy="801529"/>
          </a:xfrm>
          <a:prstGeom prst="rect">
            <a:avLst/>
          </a:prstGeom>
        </p:spPr>
      </p:pic>
      <p:sp>
        <p:nvSpPr>
          <p:cNvPr id="11" name="Text 6"/>
          <p:cNvSpPr/>
          <p:nvPr/>
        </p:nvSpPr>
        <p:spPr>
          <a:xfrm>
            <a:off x="9720143" y="3542824"/>
            <a:ext cx="2505075" cy="313134"/>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Télécharger une Image</a:t>
            </a:r>
            <a:endParaRPr lang="en-US" sz="1950" dirty="0"/>
          </a:p>
        </p:txBody>
      </p:sp>
      <p:sp>
        <p:nvSpPr>
          <p:cNvPr id="12" name="Text 7"/>
          <p:cNvSpPr/>
          <p:nvPr/>
        </p:nvSpPr>
        <p:spPr>
          <a:xfrm>
            <a:off x="9720143" y="3976092"/>
            <a:ext cx="4008477" cy="1282065"/>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Sur Google Images, cliquez droit sur l'image souhaitée, puis sélectionnez "Enregistrer l'image sous..." pour la sauvegarder sur votre ordinateur.</a:t>
            </a:r>
            <a:endParaRPr lang="en-US" sz="1550" dirty="0"/>
          </a:p>
        </p:txBody>
      </p:sp>
      <p:sp>
        <p:nvSpPr>
          <p:cNvPr id="13" name="Text 8"/>
          <p:cNvSpPr/>
          <p:nvPr/>
        </p:nvSpPr>
        <p:spPr>
          <a:xfrm>
            <a:off x="701397" y="6004441"/>
            <a:ext cx="13227606" cy="320516"/>
          </a:xfrm>
          <a:prstGeom prst="rect">
            <a:avLst/>
          </a:prstGeom>
          <a:noFill/>
          <a:ln/>
        </p:spPr>
        <p:txBody>
          <a:bodyPr wrap="non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En plus des navigateurs, d'autres applications en ligne sont devenues indispensables :</a:t>
            </a:r>
            <a:endParaRPr lang="en-US" sz="1550" dirty="0"/>
          </a:p>
        </p:txBody>
      </p:sp>
      <p:sp>
        <p:nvSpPr>
          <p:cNvPr id="14" name="Text 9"/>
          <p:cNvSpPr/>
          <p:nvPr/>
        </p:nvSpPr>
        <p:spPr>
          <a:xfrm>
            <a:off x="701397" y="6550342"/>
            <a:ext cx="13227606" cy="64103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4C4C4D"/>
                </a:solidFill>
                <a:latin typeface="Heebo" pitchFamily="34" charset="0"/>
                <a:ea typeface="Heebo" pitchFamily="34" charset="-122"/>
                <a:cs typeface="Heebo" pitchFamily="34" charset="-120"/>
              </a:rPr>
              <a:t>Microsoft Store :</a:t>
            </a:r>
            <a:pPr algn="l" indent="0" marL="0">
              <a:lnSpc>
                <a:spcPts val="2500"/>
              </a:lnSpc>
              <a:buNone/>
            </a:pPr>
            <a:r>
              <a:rPr lang="en-US" sz="1550" dirty="0">
                <a:solidFill>
                  <a:srgbClr val="4C4C4D"/>
                </a:solidFill>
                <a:latin typeface="Heebo" pitchFamily="34" charset="0"/>
                <a:ea typeface="Heebo" pitchFamily="34" charset="-122"/>
                <a:cs typeface="Heebo" pitchFamily="34" charset="-120"/>
              </a:rPr>
              <a:t> Une plateforme de téléchargement d'applications, de jeux et de contenus numériques pour Windows. Lancez-le depuis le menu Démarrer et explorez les catégories.</a:t>
            </a:r>
            <a:endParaRPr lang="en-US" sz="1550" dirty="0"/>
          </a:p>
        </p:txBody>
      </p:sp>
      <p:sp>
        <p:nvSpPr>
          <p:cNvPr id="15" name="Text 10"/>
          <p:cNvSpPr/>
          <p:nvPr/>
        </p:nvSpPr>
        <p:spPr>
          <a:xfrm>
            <a:off x="701397" y="7261503"/>
            <a:ext cx="13227606" cy="320516"/>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4C4C4D"/>
                </a:solidFill>
                <a:latin typeface="Heebo" pitchFamily="34" charset="0"/>
                <a:ea typeface="Heebo" pitchFamily="34" charset="-122"/>
                <a:cs typeface="Heebo" pitchFamily="34" charset="-120"/>
              </a:rPr>
              <a:t>Gmail :</a:t>
            </a:r>
            <a:pPr algn="l" indent="0" marL="0">
              <a:lnSpc>
                <a:spcPts val="2500"/>
              </a:lnSpc>
              <a:buNone/>
            </a:pPr>
            <a:r>
              <a:rPr lang="en-US" sz="1550" dirty="0">
                <a:solidFill>
                  <a:srgbClr val="4C4C4D"/>
                </a:solidFill>
                <a:latin typeface="Heebo" pitchFamily="34" charset="0"/>
                <a:ea typeface="Heebo" pitchFamily="34" charset="-122"/>
                <a:cs typeface="Heebo" pitchFamily="34" charset="-120"/>
              </a:rPr>
              <a:t> Un service de messagerie électronique gratuit de Google. Accédez-y via votre navigateur pour envoyer, recevoir et gérer vos e-mails.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39804"/>
            <a:ext cx="7118985" cy="386120"/>
          </a:xfrm>
          <a:prstGeom prst="rect">
            <a:avLst/>
          </a:prstGeom>
          <a:noFill/>
          <a:ln/>
        </p:spPr>
        <p:txBody>
          <a:bodyPr wrap="none" lIns="0" tIns="0" rIns="0" bIns="0" rtlCol="0" anchor="t"/>
          <a:lstStyle/>
          <a:p>
            <a:pPr algn="l" indent="0" marL="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Gérer les Transferts de Fichiers avec Supports Physiques</a:t>
            </a:r>
            <a:endParaRPr lang="en-US" sz="2400" dirty="0"/>
          </a:p>
        </p:txBody>
      </p:sp>
      <p:sp>
        <p:nvSpPr>
          <p:cNvPr id="3" name="Text 1"/>
          <p:cNvSpPr/>
          <p:nvPr/>
        </p:nvSpPr>
        <p:spPr>
          <a:xfrm>
            <a:off x="572095" y="972979"/>
            <a:ext cx="13486209" cy="197644"/>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Transférer des fichiers est une compétence essentielle pour sauvegarder, partager ou déplacer des données entre votre ordinateur et d'autres supports. Les supports physiques sont souvent les plus simples pour les débutants.</a:t>
            </a:r>
            <a:endParaRPr lang="en-US" sz="950" dirty="0"/>
          </a:p>
        </p:txBody>
      </p:sp>
      <p:sp>
        <p:nvSpPr>
          <p:cNvPr id="4" name="Text 2"/>
          <p:cNvSpPr/>
          <p:nvPr/>
        </p:nvSpPr>
        <p:spPr>
          <a:xfrm>
            <a:off x="572095" y="1433036"/>
            <a:ext cx="2037993" cy="193000"/>
          </a:xfrm>
          <a:prstGeom prst="rect">
            <a:avLst/>
          </a:prstGeom>
          <a:noFill/>
          <a:ln/>
        </p:spPr>
        <p:txBody>
          <a:bodyPr wrap="none" lIns="0" tIns="0" rIns="0" bIns="0" rtlCol="0" anchor="t"/>
          <a:lstStyle/>
          <a:p>
            <a:pPr algn="l" indent="0" marL="0">
              <a:lnSpc>
                <a:spcPts val="1500"/>
              </a:lnSpc>
              <a:buNone/>
            </a:pPr>
            <a:r>
              <a:rPr lang="en-US" sz="1200" dirty="0">
                <a:solidFill>
                  <a:srgbClr val="152D47"/>
                </a:solidFill>
                <a:latin typeface="Crimson Pro Semi Bold" pitchFamily="34" charset="0"/>
                <a:ea typeface="Crimson Pro Semi Bold" pitchFamily="34" charset="-122"/>
                <a:cs typeface="Crimson Pro Semi Bold" pitchFamily="34" charset="-120"/>
              </a:rPr>
              <a:t>Supports de Stockage Physiques</a:t>
            </a:r>
            <a:endParaRPr lang="en-US" sz="1200" dirty="0"/>
          </a:p>
        </p:txBody>
      </p:sp>
      <p:sp>
        <p:nvSpPr>
          <p:cNvPr id="5" name="Text 3"/>
          <p:cNvSpPr/>
          <p:nvPr/>
        </p:nvSpPr>
        <p:spPr>
          <a:xfrm>
            <a:off x="572095" y="1749504"/>
            <a:ext cx="6592372" cy="395288"/>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4C4C4D"/>
                </a:solidFill>
                <a:latin typeface="Heebo" pitchFamily="34" charset="0"/>
                <a:ea typeface="Heebo" pitchFamily="34" charset="-122"/>
                <a:cs typeface="Heebo" pitchFamily="34" charset="-120"/>
              </a:rPr>
              <a:t>Clé USB :</a:t>
            </a:r>
            <a:pPr algn="l" indent="0" marL="0">
              <a:lnSpc>
                <a:spcPts val="1550"/>
              </a:lnSpc>
              <a:buNone/>
            </a:pPr>
            <a:r>
              <a:rPr lang="en-US" sz="950" dirty="0">
                <a:solidFill>
                  <a:srgbClr val="4C4C4D"/>
                </a:solidFill>
                <a:latin typeface="Heebo" pitchFamily="34" charset="0"/>
                <a:ea typeface="Heebo" pitchFamily="34" charset="-122"/>
                <a:cs typeface="Heebo" pitchFamily="34" charset="-120"/>
              </a:rPr>
              <a:t> Petit dispositif de stockage portable qui se connecte via un port USB. Idéale pour les petits volumes de données et le transport facile.</a:t>
            </a:r>
            <a:endParaRPr lang="en-US" sz="950" dirty="0"/>
          </a:p>
        </p:txBody>
      </p:sp>
      <p:sp>
        <p:nvSpPr>
          <p:cNvPr id="6" name="Text 4"/>
          <p:cNvSpPr/>
          <p:nvPr/>
        </p:nvSpPr>
        <p:spPr>
          <a:xfrm>
            <a:off x="572095" y="2188012"/>
            <a:ext cx="6592372" cy="395288"/>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4C4C4D"/>
                </a:solidFill>
                <a:latin typeface="Heebo" pitchFamily="34" charset="0"/>
                <a:ea typeface="Heebo" pitchFamily="34" charset="-122"/>
                <a:cs typeface="Heebo" pitchFamily="34" charset="-120"/>
              </a:rPr>
              <a:t>Disque Dur Externe :</a:t>
            </a:r>
            <a:pPr algn="l" indent="0" marL="0">
              <a:lnSpc>
                <a:spcPts val="1550"/>
              </a:lnSpc>
              <a:buNone/>
            </a:pPr>
            <a:r>
              <a:rPr lang="en-US" sz="950" dirty="0">
                <a:solidFill>
                  <a:srgbClr val="4C4C4D"/>
                </a:solidFill>
                <a:latin typeface="Heebo" pitchFamily="34" charset="0"/>
                <a:ea typeface="Heebo" pitchFamily="34" charset="-122"/>
                <a:cs typeface="Heebo" pitchFamily="34" charset="-120"/>
              </a:rPr>
              <a:t> Un périphérique de stockage de grande capacité, connecté via USB. Utilisé pour les sauvegardes importantes ou le transport de gros fichiers.</a:t>
            </a:r>
            <a:endParaRPr lang="en-US" sz="950" dirty="0"/>
          </a:p>
        </p:txBody>
      </p:sp>
      <p:pic>
        <p:nvPicPr>
          <p:cNvPr id="7" name="Image 0" descr="preencoded.png">    </p:cNvPr>
          <p:cNvPicPr>
            <a:picLocks noChangeAspect="1"/>
          </p:cNvPicPr>
          <p:nvPr/>
        </p:nvPicPr>
        <p:blipFill>
          <a:blip r:embed="rId1"/>
          <a:stretch>
            <a:fillRect/>
          </a:stretch>
        </p:blipFill>
        <p:spPr>
          <a:xfrm>
            <a:off x="572095" y="2722245"/>
            <a:ext cx="6592372" cy="6592372"/>
          </a:xfrm>
          <a:prstGeom prst="rect">
            <a:avLst/>
          </a:prstGeom>
        </p:spPr>
      </p:pic>
      <p:sp>
        <p:nvSpPr>
          <p:cNvPr id="8" name="Text 5"/>
          <p:cNvSpPr/>
          <p:nvPr/>
        </p:nvSpPr>
        <p:spPr>
          <a:xfrm>
            <a:off x="7473553" y="1433036"/>
            <a:ext cx="1544479" cy="193000"/>
          </a:xfrm>
          <a:prstGeom prst="rect">
            <a:avLst/>
          </a:prstGeom>
          <a:noFill/>
          <a:ln/>
        </p:spPr>
        <p:txBody>
          <a:bodyPr wrap="none" lIns="0" tIns="0" rIns="0" bIns="0" rtlCol="0" anchor="t"/>
          <a:lstStyle/>
          <a:p>
            <a:pPr algn="l" indent="0" marL="0">
              <a:lnSpc>
                <a:spcPts val="1500"/>
              </a:lnSpc>
              <a:buNone/>
            </a:pPr>
            <a:r>
              <a:rPr lang="en-US" sz="1200" dirty="0">
                <a:solidFill>
                  <a:srgbClr val="152D47"/>
                </a:solidFill>
                <a:latin typeface="Crimson Pro Semi Bold" pitchFamily="34" charset="0"/>
                <a:ea typeface="Crimson Pro Semi Bold" pitchFamily="34" charset="-122"/>
                <a:cs typeface="Crimson Pro Semi Bold" pitchFamily="34" charset="-120"/>
              </a:rPr>
              <a:t>Processus de Transfert</a:t>
            </a:r>
            <a:endParaRPr lang="en-US" sz="1200" dirty="0"/>
          </a:p>
        </p:txBody>
      </p:sp>
      <p:sp>
        <p:nvSpPr>
          <p:cNvPr id="9" name="Text 6"/>
          <p:cNvSpPr/>
          <p:nvPr/>
        </p:nvSpPr>
        <p:spPr>
          <a:xfrm>
            <a:off x="7473553" y="1749504"/>
            <a:ext cx="6592372" cy="197644"/>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4C4C4D"/>
                </a:solidFill>
                <a:latin typeface="Heebo" pitchFamily="34" charset="0"/>
                <a:ea typeface="Heebo" pitchFamily="34" charset="-122"/>
                <a:cs typeface="Heebo" pitchFamily="34" charset="-120"/>
              </a:rPr>
              <a:t>De l'Ordinateur vers un Support :</a:t>
            </a:r>
            <a:endParaRPr lang="en-US" sz="950" dirty="0"/>
          </a:p>
        </p:txBody>
      </p:sp>
      <p:sp>
        <p:nvSpPr>
          <p:cNvPr id="10" name="Text 7"/>
          <p:cNvSpPr/>
          <p:nvPr/>
        </p:nvSpPr>
        <p:spPr>
          <a:xfrm>
            <a:off x="7473553" y="1990368"/>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1"/>
            </a:pPr>
            <a:r>
              <a:rPr lang="en-US" sz="950" dirty="0">
                <a:solidFill>
                  <a:srgbClr val="4C4C4D"/>
                </a:solidFill>
                <a:latin typeface="Heebo" pitchFamily="34" charset="0"/>
                <a:ea typeface="Heebo" pitchFamily="34" charset="-122"/>
                <a:cs typeface="Heebo" pitchFamily="34" charset="-120"/>
              </a:rPr>
              <a:t>Insérez la clé USB ou connectez le disque dur externe à un port USB.</a:t>
            </a:r>
            <a:endParaRPr lang="en-US" sz="950" dirty="0"/>
          </a:p>
        </p:txBody>
      </p:sp>
      <p:sp>
        <p:nvSpPr>
          <p:cNvPr id="11" name="Text 8"/>
          <p:cNvSpPr/>
          <p:nvPr/>
        </p:nvSpPr>
        <p:spPr>
          <a:xfrm>
            <a:off x="7473553" y="2231231"/>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2"/>
            </a:pPr>
            <a:r>
              <a:rPr lang="en-US" sz="950" dirty="0">
                <a:solidFill>
                  <a:srgbClr val="4C4C4D"/>
                </a:solidFill>
                <a:latin typeface="Heebo" pitchFamily="34" charset="0"/>
                <a:ea typeface="Heebo" pitchFamily="34" charset="-122"/>
                <a:cs typeface="Heebo" pitchFamily="34" charset="-120"/>
              </a:rPr>
              <a:t>Naviguez vers le fichier ou dossier que vous souhaitez transférer sur votre ordinateur.</a:t>
            </a:r>
            <a:endParaRPr lang="en-US" sz="950" dirty="0"/>
          </a:p>
        </p:txBody>
      </p:sp>
      <p:sp>
        <p:nvSpPr>
          <p:cNvPr id="12" name="Text 9"/>
          <p:cNvSpPr/>
          <p:nvPr/>
        </p:nvSpPr>
        <p:spPr>
          <a:xfrm>
            <a:off x="7473553" y="2472095"/>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3"/>
            </a:pPr>
            <a:r>
              <a:rPr lang="en-US" sz="950" dirty="0">
                <a:solidFill>
                  <a:srgbClr val="4C4C4D"/>
                </a:solidFill>
                <a:latin typeface="Heebo" pitchFamily="34" charset="0"/>
                <a:ea typeface="Heebo" pitchFamily="34" charset="-122"/>
                <a:cs typeface="Heebo" pitchFamily="34" charset="-120"/>
              </a:rPr>
              <a:t>Cliquez droit sur l'élément, choisissez "Copier" (ou "Couper" si vous voulez le déplacer).</a:t>
            </a:r>
            <a:endParaRPr lang="en-US" sz="950" dirty="0"/>
          </a:p>
        </p:txBody>
      </p:sp>
      <p:sp>
        <p:nvSpPr>
          <p:cNvPr id="13" name="Text 10"/>
          <p:cNvSpPr/>
          <p:nvPr/>
        </p:nvSpPr>
        <p:spPr>
          <a:xfrm>
            <a:off x="7473553" y="2712958"/>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4"/>
            </a:pPr>
            <a:r>
              <a:rPr lang="en-US" sz="950" dirty="0">
                <a:solidFill>
                  <a:srgbClr val="4C4C4D"/>
                </a:solidFill>
                <a:latin typeface="Heebo" pitchFamily="34" charset="0"/>
                <a:ea typeface="Heebo" pitchFamily="34" charset="-122"/>
                <a:cs typeface="Heebo" pitchFamily="34" charset="-120"/>
              </a:rPr>
              <a:t>Ouvrez le lecteur de votre clé USB/disque dur dans l'Explorateur de fichiers.</a:t>
            </a:r>
            <a:endParaRPr lang="en-US" sz="950" dirty="0"/>
          </a:p>
        </p:txBody>
      </p:sp>
      <p:sp>
        <p:nvSpPr>
          <p:cNvPr id="14" name="Text 11"/>
          <p:cNvSpPr/>
          <p:nvPr/>
        </p:nvSpPr>
        <p:spPr>
          <a:xfrm>
            <a:off x="7473553" y="2953822"/>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5"/>
            </a:pPr>
            <a:r>
              <a:rPr lang="en-US" sz="950" dirty="0">
                <a:solidFill>
                  <a:srgbClr val="4C4C4D"/>
                </a:solidFill>
                <a:latin typeface="Heebo" pitchFamily="34" charset="0"/>
                <a:ea typeface="Heebo" pitchFamily="34" charset="-122"/>
                <a:cs typeface="Heebo" pitchFamily="34" charset="-120"/>
              </a:rPr>
              <a:t>Cliquez droit dans l'espace vide et choisissez "Coller".</a:t>
            </a:r>
            <a:endParaRPr lang="en-US" sz="950" dirty="0"/>
          </a:p>
        </p:txBody>
      </p:sp>
      <p:sp>
        <p:nvSpPr>
          <p:cNvPr id="15" name="Text 12"/>
          <p:cNvSpPr/>
          <p:nvPr/>
        </p:nvSpPr>
        <p:spPr>
          <a:xfrm>
            <a:off x="7473553" y="3194685"/>
            <a:ext cx="6592372" cy="197644"/>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4C4C4D"/>
                </a:solidFill>
                <a:latin typeface="Heebo" pitchFamily="34" charset="0"/>
                <a:ea typeface="Heebo" pitchFamily="34" charset="-122"/>
                <a:cs typeface="Heebo" pitchFamily="34" charset="-120"/>
              </a:rPr>
              <a:t>D'un Support vers l'Ordinateur :</a:t>
            </a:r>
            <a:endParaRPr lang="en-US" sz="950" dirty="0"/>
          </a:p>
        </p:txBody>
      </p:sp>
      <p:sp>
        <p:nvSpPr>
          <p:cNvPr id="16" name="Text 13"/>
          <p:cNvSpPr/>
          <p:nvPr/>
        </p:nvSpPr>
        <p:spPr>
          <a:xfrm>
            <a:off x="7473553" y="3435548"/>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1"/>
            </a:pPr>
            <a:r>
              <a:rPr lang="en-US" sz="950" dirty="0">
                <a:solidFill>
                  <a:srgbClr val="4C4C4D"/>
                </a:solidFill>
                <a:latin typeface="Heebo" pitchFamily="34" charset="0"/>
                <a:ea typeface="Heebo" pitchFamily="34" charset="-122"/>
                <a:cs typeface="Heebo" pitchFamily="34" charset="-120"/>
              </a:rPr>
              <a:t>Accédez au fichier sur le support externe via l'Explorateur de fichiers.</a:t>
            </a:r>
            <a:endParaRPr lang="en-US" sz="950" dirty="0"/>
          </a:p>
        </p:txBody>
      </p:sp>
      <p:sp>
        <p:nvSpPr>
          <p:cNvPr id="17" name="Text 14"/>
          <p:cNvSpPr/>
          <p:nvPr/>
        </p:nvSpPr>
        <p:spPr>
          <a:xfrm>
            <a:off x="7473553" y="3676412"/>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2"/>
            </a:pPr>
            <a:r>
              <a:rPr lang="en-US" sz="950" dirty="0">
                <a:solidFill>
                  <a:srgbClr val="4C4C4D"/>
                </a:solidFill>
                <a:latin typeface="Heebo" pitchFamily="34" charset="0"/>
                <a:ea typeface="Heebo" pitchFamily="34" charset="-122"/>
                <a:cs typeface="Heebo" pitchFamily="34" charset="-120"/>
              </a:rPr>
              <a:t>Cliquez droit sur l'élément, choisissez "Copier" (ou "Couper").</a:t>
            </a:r>
            <a:endParaRPr lang="en-US" sz="950" dirty="0"/>
          </a:p>
        </p:txBody>
      </p:sp>
      <p:sp>
        <p:nvSpPr>
          <p:cNvPr id="18" name="Text 15"/>
          <p:cNvSpPr/>
          <p:nvPr/>
        </p:nvSpPr>
        <p:spPr>
          <a:xfrm>
            <a:off x="7473553" y="3917275"/>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3"/>
            </a:pPr>
            <a:r>
              <a:rPr lang="en-US" sz="950" dirty="0">
                <a:solidFill>
                  <a:srgbClr val="4C4C4D"/>
                </a:solidFill>
                <a:latin typeface="Heebo" pitchFamily="34" charset="0"/>
                <a:ea typeface="Heebo" pitchFamily="34" charset="-122"/>
                <a:cs typeface="Heebo" pitchFamily="34" charset="-120"/>
              </a:rPr>
              <a:t>Naviguez vers le dossier de destination sur votre ordinateur (ex: "Documents", "Images").</a:t>
            </a:r>
            <a:endParaRPr lang="en-US" sz="950" dirty="0"/>
          </a:p>
        </p:txBody>
      </p:sp>
      <p:sp>
        <p:nvSpPr>
          <p:cNvPr id="19" name="Text 16"/>
          <p:cNvSpPr/>
          <p:nvPr/>
        </p:nvSpPr>
        <p:spPr>
          <a:xfrm>
            <a:off x="7473553" y="4158139"/>
            <a:ext cx="6592372" cy="197644"/>
          </a:xfrm>
          <a:prstGeom prst="rect">
            <a:avLst/>
          </a:prstGeom>
          <a:noFill/>
          <a:ln/>
        </p:spPr>
        <p:txBody>
          <a:bodyPr wrap="none" lIns="0" tIns="0" rIns="0" bIns="0" rtlCol="0" anchor="t"/>
          <a:lstStyle/>
          <a:p>
            <a:pPr algn="l" lvl="1" marL="685800" indent="-342900">
              <a:lnSpc>
                <a:spcPts val="1550"/>
              </a:lnSpc>
              <a:buSzPct val="100000"/>
              <a:buFont typeface="+mj-lt"/>
              <a:buAutoNum type="arabicPeriod" startAt="4"/>
            </a:pPr>
            <a:r>
              <a:rPr lang="en-US" sz="950" dirty="0">
                <a:solidFill>
                  <a:srgbClr val="4C4C4D"/>
                </a:solidFill>
                <a:latin typeface="Heebo" pitchFamily="34" charset="0"/>
                <a:ea typeface="Heebo" pitchFamily="34" charset="-122"/>
                <a:cs typeface="Heebo" pitchFamily="34" charset="-120"/>
              </a:rPr>
              <a:t>Cliquez droit dans l'espace vide et choisissez "Coller".</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8067" y="572095"/>
            <a:ext cx="7304365" cy="650081"/>
          </a:xfrm>
          <a:prstGeom prst="rect">
            <a:avLst/>
          </a:prstGeom>
          <a:noFill/>
          <a:ln/>
        </p:spPr>
        <p:txBody>
          <a:bodyPr wrap="none" lIns="0" tIns="0" rIns="0" bIns="0" rtlCol="0" anchor="t"/>
          <a:lstStyle/>
          <a:p>
            <a:pPr algn="l" indent="0" marL="0">
              <a:lnSpc>
                <a:spcPts val="5100"/>
              </a:lnSpc>
              <a:buNone/>
            </a:pPr>
            <a:r>
              <a:rPr lang="en-US" sz="4050" dirty="0">
                <a:solidFill>
                  <a:srgbClr val="152D47"/>
                </a:solidFill>
                <a:latin typeface="Crimson Pro Semi Bold" pitchFamily="34" charset="0"/>
                <a:ea typeface="Crimson Pro Semi Bold" pitchFamily="34" charset="-122"/>
                <a:cs typeface="Crimson Pro Semi Bold" pitchFamily="34" charset="-120"/>
              </a:rPr>
              <a:t>Organisation : Dossiers et Fichiers</a:t>
            </a:r>
            <a:endParaRPr lang="en-US" sz="4050" dirty="0"/>
          </a:p>
        </p:txBody>
      </p:sp>
      <p:sp>
        <p:nvSpPr>
          <p:cNvPr id="3" name="Text 1"/>
          <p:cNvSpPr/>
          <p:nvPr/>
        </p:nvSpPr>
        <p:spPr>
          <a:xfrm>
            <a:off x="728067" y="1638181"/>
            <a:ext cx="13174266" cy="665559"/>
          </a:xfrm>
          <a:prstGeom prst="rect">
            <a:avLst/>
          </a:prstGeom>
          <a:noFill/>
          <a:ln/>
        </p:spPr>
        <p:txBody>
          <a:bodyPr wrap="squar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Comprendre la différence entre un dossier et un fichier est fondamental pour organiser vos données sur l'ordinateur. Un système de gestion de fichiers bien structuré facilite l'accès et la navigation.</a:t>
            </a:r>
            <a:endParaRPr lang="en-US" sz="1600" dirty="0"/>
          </a:p>
        </p:txBody>
      </p:sp>
      <p:sp>
        <p:nvSpPr>
          <p:cNvPr id="4" name="Text 2"/>
          <p:cNvSpPr/>
          <p:nvPr/>
        </p:nvSpPr>
        <p:spPr>
          <a:xfrm>
            <a:off x="1040130" y="2771656"/>
            <a:ext cx="12862203" cy="332780"/>
          </a:xfrm>
          <a:prstGeom prst="rect">
            <a:avLst/>
          </a:prstGeom>
          <a:noFill/>
          <a:ln/>
        </p:spPr>
        <p:txBody>
          <a:bodyPr wrap="none" lIns="0" tIns="0" rIns="0" bIns="0" rtlCol="0" anchor="t"/>
          <a:lstStyle/>
          <a:p>
            <a:pPr algn="l" indent="0" marL="0">
              <a:lnSpc>
                <a:spcPts val="2600"/>
              </a:lnSpc>
              <a:buNone/>
            </a:pPr>
            <a:r>
              <a:rPr lang="en-US" sz="1600" b="1" dirty="0">
                <a:solidFill>
                  <a:srgbClr val="4C4C4D"/>
                </a:solidFill>
                <a:latin typeface="Heebo" pitchFamily="34" charset="0"/>
                <a:ea typeface="Heebo" pitchFamily="34" charset="-122"/>
                <a:cs typeface="Heebo" pitchFamily="34" charset="-120"/>
              </a:rPr>
              <a:t>Fichier :</a:t>
            </a:r>
            <a:pPr algn="l" indent="0" marL="0">
              <a:lnSpc>
                <a:spcPts val="2600"/>
              </a:lnSpc>
              <a:buNone/>
            </a:pPr>
            <a:r>
              <a:rPr lang="en-US" sz="1600" dirty="0">
                <a:solidFill>
                  <a:srgbClr val="4C4C4D"/>
                </a:solidFill>
                <a:latin typeface="Heebo" pitchFamily="34" charset="0"/>
                <a:ea typeface="Heebo" pitchFamily="34" charset="-122"/>
                <a:cs typeface="Heebo" pitchFamily="34" charset="-120"/>
              </a:rPr>
              <a:t> Une unité d'information numérique (document, image, vidéo, programme) avec un nom et une extension (ex: .docx, .jpg, .exe).</a:t>
            </a:r>
            <a:endParaRPr lang="en-US" sz="1600" dirty="0"/>
          </a:p>
        </p:txBody>
      </p:sp>
      <p:sp>
        <p:nvSpPr>
          <p:cNvPr id="5" name="Text 3"/>
          <p:cNvSpPr/>
          <p:nvPr/>
        </p:nvSpPr>
        <p:spPr>
          <a:xfrm>
            <a:off x="1040130" y="3338393"/>
            <a:ext cx="12862203" cy="665559"/>
          </a:xfrm>
          <a:prstGeom prst="rect">
            <a:avLst/>
          </a:prstGeom>
          <a:noFill/>
          <a:ln/>
        </p:spPr>
        <p:txBody>
          <a:bodyPr wrap="square" lIns="0" tIns="0" rIns="0" bIns="0" rtlCol="0" anchor="t"/>
          <a:lstStyle/>
          <a:p>
            <a:pPr algn="l" indent="0" marL="0">
              <a:lnSpc>
                <a:spcPts val="2600"/>
              </a:lnSpc>
              <a:buNone/>
            </a:pPr>
            <a:r>
              <a:rPr lang="en-US" sz="1600" b="1" dirty="0">
                <a:solidFill>
                  <a:srgbClr val="4C4C4D"/>
                </a:solidFill>
                <a:latin typeface="Heebo" pitchFamily="34" charset="0"/>
                <a:ea typeface="Heebo" pitchFamily="34" charset="-122"/>
                <a:cs typeface="Heebo" pitchFamily="34" charset="-120"/>
              </a:rPr>
              <a:t>Dossier (ou Répertoire) :</a:t>
            </a:r>
            <a:pPr algn="l" indent="0" marL="0">
              <a:lnSpc>
                <a:spcPts val="2600"/>
              </a:lnSpc>
              <a:buNone/>
            </a:pPr>
            <a:r>
              <a:rPr lang="en-US" sz="1600" dirty="0">
                <a:solidFill>
                  <a:srgbClr val="4C4C4D"/>
                </a:solidFill>
                <a:latin typeface="Heebo" pitchFamily="34" charset="0"/>
                <a:ea typeface="Heebo" pitchFamily="34" charset="-122"/>
                <a:cs typeface="Heebo" pitchFamily="34" charset="-120"/>
              </a:rPr>
              <a:t> Un conteneur pour organiser et stocker des fichiers et d'autres dossiers, agissant comme une chemise pour des documents.</a:t>
            </a:r>
            <a:endParaRPr lang="en-US" sz="1600" dirty="0"/>
          </a:p>
        </p:txBody>
      </p:sp>
      <p:sp>
        <p:nvSpPr>
          <p:cNvPr id="6" name="Shape 4"/>
          <p:cNvSpPr/>
          <p:nvPr/>
        </p:nvSpPr>
        <p:spPr>
          <a:xfrm>
            <a:off x="728067" y="2537698"/>
            <a:ext cx="22860" cy="1700213"/>
          </a:xfrm>
          <a:prstGeom prst="rect">
            <a:avLst/>
          </a:prstGeom>
          <a:solidFill>
            <a:srgbClr val="2150FE"/>
          </a:solidFill>
          <a:ln/>
        </p:spPr>
      </p:sp>
      <p:sp>
        <p:nvSpPr>
          <p:cNvPr id="7" name="Text 5"/>
          <p:cNvSpPr/>
          <p:nvPr/>
        </p:nvSpPr>
        <p:spPr>
          <a:xfrm>
            <a:off x="728067" y="4549973"/>
            <a:ext cx="3120628" cy="390049"/>
          </a:xfrm>
          <a:prstGeom prst="rect">
            <a:avLst/>
          </a:prstGeom>
          <a:noFill/>
          <a:ln/>
        </p:spPr>
        <p:txBody>
          <a:bodyPr wrap="none" lIns="0" tIns="0" rIns="0" bIns="0" rtlCol="0" anchor="t"/>
          <a:lstStyle/>
          <a:p>
            <a:pPr algn="l" indent="0" marL="0">
              <a:lnSpc>
                <a:spcPts val="3050"/>
              </a:lnSpc>
              <a:buNone/>
            </a:pPr>
            <a:r>
              <a:rPr lang="en-US" sz="2450" dirty="0">
                <a:solidFill>
                  <a:srgbClr val="152D47"/>
                </a:solidFill>
                <a:latin typeface="Crimson Pro Semi Bold" pitchFamily="34" charset="0"/>
                <a:ea typeface="Crimson Pro Semi Bold" pitchFamily="34" charset="-122"/>
                <a:cs typeface="Crimson Pro Semi Bold" pitchFamily="34" charset="-120"/>
              </a:rPr>
              <a:t>Gestion des Dossiers</a:t>
            </a:r>
            <a:endParaRPr lang="en-US" sz="2450" dirty="0"/>
          </a:p>
        </p:txBody>
      </p:sp>
      <p:sp>
        <p:nvSpPr>
          <p:cNvPr id="8" name="Shape 6"/>
          <p:cNvSpPr/>
          <p:nvPr/>
        </p:nvSpPr>
        <p:spPr>
          <a:xfrm>
            <a:off x="728067" y="5252085"/>
            <a:ext cx="13174266" cy="2405539"/>
          </a:xfrm>
          <a:prstGeom prst="roundRect">
            <a:avLst>
              <a:gd name="adj" fmla="val 1297"/>
            </a:avLst>
          </a:prstGeom>
          <a:noFill/>
          <a:ln w="7620">
            <a:solidFill>
              <a:srgbClr val="000000">
                <a:alpha val="8000"/>
              </a:srgbClr>
            </a:solidFill>
            <a:prstDash val="solid"/>
          </a:ln>
        </p:spPr>
      </p:sp>
      <p:sp>
        <p:nvSpPr>
          <p:cNvPr id="9" name="Shape 7"/>
          <p:cNvSpPr/>
          <p:nvPr/>
        </p:nvSpPr>
        <p:spPr>
          <a:xfrm>
            <a:off x="735687" y="5259705"/>
            <a:ext cx="13159026" cy="597575"/>
          </a:xfrm>
          <a:prstGeom prst="rect">
            <a:avLst/>
          </a:prstGeom>
          <a:solidFill>
            <a:srgbClr val="FFFFFF">
              <a:alpha val="4000"/>
            </a:srgbClr>
          </a:solidFill>
          <a:ln/>
        </p:spPr>
      </p:sp>
      <p:sp>
        <p:nvSpPr>
          <p:cNvPr id="10" name="Text 8"/>
          <p:cNvSpPr/>
          <p:nvPr/>
        </p:nvSpPr>
        <p:spPr>
          <a:xfrm>
            <a:off x="943808" y="5392103"/>
            <a:ext cx="3527822"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Créer</a:t>
            </a:r>
            <a:endParaRPr lang="en-US" sz="1600" dirty="0"/>
          </a:p>
        </p:txBody>
      </p:sp>
      <p:sp>
        <p:nvSpPr>
          <p:cNvPr id="11" name="Text 9"/>
          <p:cNvSpPr/>
          <p:nvPr/>
        </p:nvSpPr>
        <p:spPr>
          <a:xfrm>
            <a:off x="4895255" y="5392103"/>
            <a:ext cx="8791456"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Cliquez droit sur le bureau ou dans l'Explorateur de fichiers &gt; "Nouveau" &gt; "Dossier".</a:t>
            </a:r>
            <a:endParaRPr lang="en-US" sz="1600" dirty="0"/>
          </a:p>
        </p:txBody>
      </p:sp>
      <p:sp>
        <p:nvSpPr>
          <p:cNvPr id="12" name="Shape 10"/>
          <p:cNvSpPr/>
          <p:nvPr/>
        </p:nvSpPr>
        <p:spPr>
          <a:xfrm>
            <a:off x="735687" y="5857280"/>
            <a:ext cx="13159026" cy="597575"/>
          </a:xfrm>
          <a:prstGeom prst="rect">
            <a:avLst/>
          </a:prstGeom>
          <a:solidFill>
            <a:srgbClr val="000000">
              <a:alpha val="4000"/>
            </a:srgbClr>
          </a:solidFill>
          <a:ln/>
        </p:spPr>
      </p:sp>
      <p:sp>
        <p:nvSpPr>
          <p:cNvPr id="13" name="Text 11"/>
          <p:cNvSpPr/>
          <p:nvPr/>
        </p:nvSpPr>
        <p:spPr>
          <a:xfrm>
            <a:off x="943808" y="5989677"/>
            <a:ext cx="3527822"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Renommer</a:t>
            </a:r>
            <a:endParaRPr lang="en-US" sz="1600" dirty="0"/>
          </a:p>
        </p:txBody>
      </p:sp>
      <p:sp>
        <p:nvSpPr>
          <p:cNvPr id="14" name="Text 12"/>
          <p:cNvSpPr/>
          <p:nvPr/>
        </p:nvSpPr>
        <p:spPr>
          <a:xfrm>
            <a:off x="4895255" y="5989677"/>
            <a:ext cx="8791456"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Cliquez droit sur le dossier &gt; "Renommer", tapez le nouveau nom.</a:t>
            </a:r>
            <a:endParaRPr lang="en-US" sz="1600" dirty="0"/>
          </a:p>
        </p:txBody>
      </p:sp>
      <p:sp>
        <p:nvSpPr>
          <p:cNvPr id="15" name="Shape 13"/>
          <p:cNvSpPr/>
          <p:nvPr/>
        </p:nvSpPr>
        <p:spPr>
          <a:xfrm>
            <a:off x="735687" y="6454854"/>
            <a:ext cx="13159026" cy="597575"/>
          </a:xfrm>
          <a:prstGeom prst="rect">
            <a:avLst/>
          </a:prstGeom>
          <a:solidFill>
            <a:srgbClr val="FFFFFF">
              <a:alpha val="4000"/>
            </a:srgbClr>
          </a:solidFill>
          <a:ln/>
        </p:spPr>
      </p:sp>
      <p:sp>
        <p:nvSpPr>
          <p:cNvPr id="16" name="Text 14"/>
          <p:cNvSpPr/>
          <p:nvPr/>
        </p:nvSpPr>
        <p:spPr>
          <a:xfrm>
            <a:off x="943808" y="6587252"/>
            <a:ext cx="3527822"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Supprimer</a:t>
            </a:r>
            <a:endParaRPr lang="en-US" sz="1600" dirty="0"/>
          </a:p>
        </p:txBody>
      </p:sp>
      <p:sp>
        <p:nvSpPr>
          <p:cNvPr id="17" name="Text 15"/>
          <p:cNvSpPr/>
          <p:nvPr/>
        </p:nvSpPr>
        <p:spPr>
          <a:xfrm>
            <a:off x="4895255" y="6587252"/>
            <a:ext cx="8791456"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Cliquez droit sur le dossier &gt; "Supprimer" (il va à la Corbeille).</a:t>
            </a:r>
            <a:endParaRPr lang="en-US" sz="1600" dirty="0"/>
          </a:p>
        </p:txBody>
      </p:sp>
      <p:sp>
        <p:nvSpPr>
          <p:cNvPr id="18" name="Shape 16"/>
          <p:cNvSpPr/>
          <p:nvPr/>
        </p:nvSpPr>
        <p:spPr>
          <a:xfrm>
            <a:off x="735687" y="7052429"/>
            <a:ext cx="13159026" cy="597575"/>
          </a:xfrm>
          <a:prstGeom prst="rect">
            <a:avLst/>
          </a:prstGeom>
          <a:solidFill>
            <a:srgbClr val="000000">
              <a:alpha val="4000"/>
            </a:srgbClr>
          </a:solidFill>
          <a:ln/>
        </p:spPr>
      </p:sp>
      <p:sp>
        <p:nvSpPr>
          <p:cNvPr id="19" name="Text 17"/>
          <p:cNvSpPr/>
          <p:nvPr/>
        </p:nvSpPr>
        <p:spPr>
          <a:xfrm>
            <a:off x="943808" y="7184827"/>
            <a:ext cx="3527822"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Ouvrir</a:t>
            </a:r>
            <a:endParaRPr lang="en-US" sz="1600" dirty="0"/>
          </a:p>
        </p:txBody>
      </p:sp>
      <p:sp>
        <p:nvSpPr>
          <p:cNvPr id="20" name="Text 18"/>
          <p:cNvSpPr/>
          <p:nvPr/>
        </p:nvSpPr>
        <p:spPr>
          <a:xfrm>
            <a:off x="4895255" y="7184827"/>
            <a:ext cx="8791456" cy="332780"/>
          </a:xfrm>
          <a:prstGeom prst="rect">
            <a:avLst/>
          </a:prstGeom>
          <a:noFill/>
          <a:ln/>
        </p:spPr>
        <p:txBody>
          <a:bodyPr wrap="none" lIns="0" tIns="0" rIns="0" bIns="0" rtlCol="0" anchor="t"/>
          <a:lstStyle/>
          <a:p>
            <a:pPr algn="l" indent="0" marL="0">
              <a:lnSpc>
                <a:spcPts val="2600"/>
              </a:lnSpc>
              <a:buNone/>
            </a:pPr>
            <a:r>
              <a:rPr lang="en-US" sz="1600" dirty="0">
                <a:solidFill>
                  <a:srgbClr val="4C4C4D"/>
                </a:solidFill>
                <a:latin typeface="Heebo" pitchFamily="34" charset="0"/>
                <a:ea typeface="Heebo" pitchFamily="34" charset="-122"/>
                <a:cs typeface="Heebo" pitchFamily="34" charset="-120"/>
              </a:rPr>
              <a:t>Double-cliquez sur le dossier pour voir son contenu.</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2025-07-10T20:20:21Z</dcterms:created>
  <dcterms:modified xsi:type="dcterms:W3CDTF">2025-07-10T20:20:21Z</dcterms:modified>
</cp:coreProperties>
</file>